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323" r:id="rId2"/>
    <p:sldId id="40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4" r:id="rId50"/>
    <p:sldId id="303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6" r:id="rId101"/>
    <p:sldId id="355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6" r:id="rId150"/>
    <p:sldId id="404" r:id="rId1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4" autoAdjust="0"/>
    <p:restoredTop sz="94660"/>
  </p:normalViewPr>
  <p:slideViewPr>
    <p:cSldViewPr snapToGrid="0">
      <p:cViewPr varScale="1">
        <p:scale>
          <a:sx n="91" d="100"/>
          <a:sy n="91" d="100"/>
        </p:scale>
        <p:origin x="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777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30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60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8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17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740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05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72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88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7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cap="all" spc="1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b="1" cap="none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2000" kern="1200" spc="4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800" kern="1200" spc="4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 spc="4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 spc="4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 spc="4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1.bin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추상적인 꼬인 여러 색 코드">
            <a:extLst>
              <a:ext uri="{FF2B5EF4-FFF2-40B4-BE49-F238E27FC236}">
                <a16:creationId xmlns:a16="http://schemas.microsoft.com/office/drawing/2014/main" id="{F72FC309-5A7A-4951-9092-EFE72C833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7000"/>
          </a:blip>
          <a:srcRect t="14102" b="1628"/>
          <a:stretch/>
        </p:blipFill>
        <p:spPr>
          <a:xfrm>
            <a:off x="-1" y="1"/>
            <a:ext cx="12191999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7060E2D-6249-49F9-8B47-B856C2EB1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818488"/>
            <a:ext cx="9542755" cy="1029418"/>
          </a:xfrm>
        </p:spPr>
        <p:txBody>
          <a:bodyPr anchor="ctr">
            <a:normAutofit fontScale="90000"/>
          </a:bodyPr>
          <a:lstStyle/>
          <a:p>
            <a:r>
              <a:rPr lang="en-US" altLang="ko-KR" sz="4000" dirty="0">
                <a:solidFill>
                  <a:schemeClr val="tx1"/>
                </a:solidFill>
              </a:rPr>
              <a:t>CI CD </a:t>
            </a:r>
            <a:r>
              <a:rPr lang="ko-KR" altLang="en-US" sz="4000" dirty="0">
                <a:solidFill>
                  <a:schemeClr val="tx1"/>
                </a:solidFill>
              </a:rPr>
              <a:t>구축 </a:t>
            </a:r>
            <a:r>
              <a:rPr lang="en-US" altLang="ko-KR" sz="4000" dirty="0" err="1">
                <a:solidFill>
                  <a:schemeClr val="tx1"/>
                </a:solidFill>
              </a:rPr>
              <a:t>Springboot</a:t>
            </a:r>
            <a:r>
              <a:rPr lang="en-US" altLang="ko-KR" sz="4000" dirty="0">
                <a:solidFill>
                  <a:schemeClr val="tx1"/>
                </a:solidFill>
              </a:rPr>
              <a:t> </a:t>
            </a:r>
            <a:r>
              <a:rPr lang="ko-KR" altLang="en-US" sz="4000" dirty="0">
                <a:solidFill>
                  <a:schemeClr val="tx1"/>
                </a:solidFill>
              </a:rPr>
              <a:t>프로젝트 </a:t>
            </a:r>
            <a:r>
              <a:rPr lang="en-US" altLang="ko-KR" sz="4000" dirty="0">
                <a:solidFill>
                  <a:schemeClr val="tx1"/>
                </a:solidFill>
              </a:rPr>
              <a:t>with Elastic Beanstalk Tomcat and Jenkins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A76ABB-8B88-4B13-8A40-FEE68BE63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812" y="668142"/>
            <a:ext cx="8836328" cy="969917"/>
          </a:xfrm>
        </p:spPr>
        <p:txBody>
          <a:bodyPr anchor="t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Part1. Elastic Beanstalk </a:t>
            </a:r>
            <a:r>
              <a:rPr lang="ko-KR" altLang="en-US" dirty="0">
                <a:solidFill>
                  <a:schemeClr val="tx1"/>
                </a:solidFill>
              </a:rPr>
              <a:t>구축</a:t>
            </a:r>
          </a:p>
        </p:txBody>
      </p:sp>
    </p:spTree>
    <p:extLst>
      <p:ext uri="{BB962C8B-B14F-4D97-AF65-F5344CB8AC3E}">
        <p14:creationId xmlns:p14="http://schemas.microsoft.com/office/powerpoint/2010/main" val="3960978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AAD10-E176-4019-82BE-2823D97C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Spring </a:t>
            </a:r>
            <a:r>
              <a:rPr lang="ko-KR" altLang="en-US" dirty="0"/>
              <a:t>프로젝트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CB9ACA-01E0-4BDC-98CB-7801AFE55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HomeController.java</a:t>
            </a:r>
            <a:r>
              <a:rPr lang="ko-KR" altLang="en-US" dirty="0"/>
              <a:t>와 </a:t>
            </a:r>
            <a:r>
              <a:rPr lang="en-US" altLang="ko-KR" dirty="0"/>
              <a:t>home.html </a:t>
            </a:r>
            <a:r>
              <a:rPr lang="ko-KR" altLang="en-US" dirty="0"/>
              <a:t>파일을 만들고 </a:t>
            </a:r>
            <a:r>
              <a:rPr lang="en-US" altLang="ko-KR" dirty="0" err="1"/>
              <a:t>bootRun</a:t>
            </a:r>
            <a:r>
              <a:rPr lang="en-US" altLang="ko-KR" dirty="0"/>
              <a:t> Task</a:t>
            </a:r>
            <a:r>
              <a:rPr lang="ko-KR" altLang="en-US" dirty="0"/>
              <a:t>를 구동하여 프로젝트를 시작해보죠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간단한 소스지만 향후 </a:t>
            </a:r>
            <a:r>
              <a:rPr lang="en-US" altLang="ko-KR" dirty="0"/>
              <a:t>Jenkins </a:t>
            </a:r>
            <a:r>
              <a:rPr lang="ko-KR" altLang="en-US" dirty="0"/>
              <a:t>연동을 위해 </a:t>
            </a:r>
            <a:r>
              <a:rPr lang="en-US" altLang="ko-KR" dirty="0"/>
              <a:t>GitHub</a:t>
            </a:r>
            <a:r>
              <a:rPr lang="ko-KR" altLang="en-US" dirty="0"/>
              <a:t>에 등록해 놓도록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6538E5-37FD-4F83-8264-15638424B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21BB3-612F-448E-A7D9-4B16CB2BC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C44BD5-8B0A-4CA3-8606-E9E84D07E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088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추상적인 꼬인 여러 색 코드">
            <a:extLst>
              <a:ext uri="{FF2B5EF4-FFF2-40B4-BE49-F238E27FC236}">
                <a16:creationId xmlns:a16="http://schemas.microsoft.com/office/drawing/2014/main" id="{F72FC309-5A7A-4951-9092-EFE72C833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7000"/>
          </a:blip>
          <a:srcRect t="14102" b="1628"/>
          <a:stretch/>
        </p:blipFill>
        <p:spPr>
          <a:xfrm>
            <a:off x="-1" y="1"/>
            <a:ext cx="12191999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7060E2D-6249-49F9-8B47-B856C2EB1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818488"/>
            <a:ext cx="9542755" cy="1029418"/>
          </a:xfrm>
        </p:spPr>
        <p:txBody>
          <a:bodyPr anchor="ctr">
            <a:normAutofit fontScale="90000"/>
          </a:bodyPr>
          <a:lstStyle/>
          <a:p>
            <a:r>
              <a:rPr lang="en-US" altLang="ko-KR" sz="4000" dirty="0">
                <a:solidFill>
                  <a:schemeClr val="tx1"/>
                </a:solidFill>
              </a:rPr>
              <a:t>CI CD </a:t>
            </a:r>
            <a:r>
              <a:rPr lang="ko-KR" altLang="en-US" sz="4000" dirty="0">
                <a:solidFill>
                  <a:schemeClr val="tx1"/>
                </a:solidFill>
              </a:rPr>
              <a:t>구축 </a:t>
            </a:r>
            <a:r>
              <a:rPr lang="en-US" altLang="ko-KR" sz="4000" dirty="0" err="1">
                <a:solidFill>
                  <a:schemeClr val="tx1"/>
                </a:solidFill>
              </a:rPr>
              <a:t>Springboot</a:t>
            </a:r>
            <a:r>
              <a:rPr lang="en-US" altLang="ko-KR" sz="4000" dirty="0">
                <a:solidFill>
                  <a:schemeClr val="tx1"/>
                </a:solidFill>
              </a:rPr>
              <a:t> </a:t>
            </a:r>
            <a:r>
              <a:rPr lang="ko-KR" altLang="en-US" sz="4000" dirty="0">
                <a:solidFill>
                  <a:schemeClr val="tx1"/>
                </a:solidFill>
              </a:rPr>
              <a:t>프로젝트 </a:t>
            </a:r>
            <a:r>
              <a:rPr lang="en-US" altLang="ko-KR" sz="4000">
                <a:solidFill>
                  <a:schemeClr val="tx1"/>
                </a:solidFill>
              </a:rPr>
              <a:t>with Elastic Beanstalk Tomcat and Jenkins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A76ABB-8B88-4B13-8A40-FEE68BE63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812" y="668142"/>
            <a:ext cx="8836328" cy="969917"/>
          </a:xfrm>
        </p:spPr>
        <p:txBody>
          <a:bodyPr anchor="t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Malgun Gothic Semilight (본문)"/>
              </a:rPr>
              <a:t>Part3. Jenkins Pipeline </a:t>
            </a:r>
            <a:r>
              <a:rPr lang="ko-KR" altLang="en-US" dirty="0">
                <a:solidFill>
                  <a:schemeClr val="tx1"/>
                </a:solidFill>
                <a:latin typeface="Malgun Gothic Semilight (본문)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21502871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735CD-BF94-4CD9-8541-741B80A2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S3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C44E7-E6FC-4E2E-935D-64CD8F1F4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S3</a:t>
            </a:r>
            <a:r>
              <a:rPr lang="ko-KR" altLang="en-US" dirty="0"/>
              <a:t>를 추가하고 </a:t>
            </a:r>
            <a:r>
              <a:rPr lang="en-US" altLang="ko-KR" dirty="0"/>
              <a:t>Jenkins Pipeline</a:t>
            </a:r>
            <a:r>
              <a:rPr lang="ko-KR" altLang="en-US" dirty="0"/>
              <a:t>을 이용하여 </a:t>
            </a:r>
            <a:r>
              <a:rPr lang="en-US" altLang="ko-KR" dirty="0"/>
              <a:t>S3</a:t>
            </a:r>
            <a:r>
              <a:rPr lang="ko-KR" altLang="en-US" dirty="0"/>
              <a:t>에 </a:t>
            </a:r>
            <a:r>
              <a:rPr lang="en-US" altLang="ko-KR" dirty="0"/>
              <a:t>war </a:t>
            </a:r>
            <a:r>
              <a:rPr lang="ko-KR" altLang="en-US" dirty="0"/>
              <a:t>파일을 업로드하고 </a:t>
            </a:r>
            <a:r>
              <a:rPr lang="en-US" altLang="ko-KR" dirty="0"/>
              <a:t>Elastic Beanstalk</a:t>
            </a:r>
            <a:r>
              <a:rPr lang="ko-KR" altLang="en-US" dirty="0"/>
              <a:t>에 </a:t>
            </a:r>
            <a:r>
              <a:rPr lang="en-US" altLang="ko-KR" dirty="0"/>
              <a:t>Deploy </a:t>
            </a:r>
            <a:r>
              <a:rPr lang="ko-KR" altLang="en-US" dirty="0"/>
              <a:t>해보도록 하겠습니다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war </a:t>
            </a:r>
            <a:r>
              <a:rPr lang="ko-KR" altLang="en-US" dirty="0"/>
              <a:t>파일을 업로드할 </a:t>
            </a:r>
            <a:r>
              <a:rPr lang="en-US" altLang="ko-KR" dirty="0"/>
              <a:t>S3</a:t>
            </a:r>
            <a:r>
              <a:rPr lang="ko-KR" altLang="en-US" dirty="0"/>
              <a:t>를 하나 생성해보도록 하겠습니다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버킷 이름을 입력 후 </a:t>
            </a:r>
            <a:r>
              <a:rPr lang="ko-KR" altLang="en-US" dirty="0" err="1"/>
              <a:t>리전은</a:t>
            </a:r>
            <a:r>
              <a:rPr lang="ko-KR" altLang="en-US" dirty="0"/>
              <a:t> 서울 리전으로 선택하고 생성을 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BC392B-52D0-49DC-B976-92AE62870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0C88B-B68C-4E73-8CB2-F28E228E4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Part3. Jenkins Pipeline </a:t>
            </a:r>
            <a:r>
              <a:rPr lang="ko-KR" altLang="en-US" dirty="0"/>
              <a:t>구성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DA738-A64E-4233-8903-F9FF2680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389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BF375-866B-426F-965B-395B9EF4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버킷 만들기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3A8BE5-788E-4A88-8A5D-019243EAB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24FC2-0353-4F75-93BA-640F6B408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110EC0-FBA4-42C3-A4C4-62A439102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102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0E3CB6B-DDB8-44B2-8F45-4D9F23B036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97018"/>
            <a:ext cx="9526588" cy="126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8435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C9FF4-259E-48ED-AB00-B85F7ADCA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버킷 만들기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131CFE-5377-4105-899C-F0A982CF1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1B2732-2FEF-4CBE-BE1E-55013A866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7C210C-48E3-490C-B918-101FE02E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103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0A13684-A766-4614-B49C-623FD29825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636" y="2108200"/>
            <a:ext cx="4979715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4710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ECF7F-872F-417E-BAF5-A37F1E0A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버킷 만들기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0A658A-136D-4325-9F51-7CD1BC9C3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5FDD57-98C1-4E01-9392-9C3A2CE64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BCC04E-4B06-440E-90A7-DE1DF620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104</a:t>
            </a:fld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8C91262-AB2E-4542-8433-E99905AEB9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658" y="2108200"/>
            <a:ext cx="8419671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4862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CF687-C002-4E64-A6D3-05E4096D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74E243-68C1-4348-9626-2B3F654FF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AWS CLI</a:t>
            </a:r>
            <a:r>
              <a:rPr lang="ko-KR" altLang="en-US" dirty="0"/>
              <a:t>를 통한 업로드 권한을 가지기 위해 권한을 설정해보도록 하겠습니다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권한 </a:t>
            </a:r>
            <a:r>
              <a:rPr lang="en-US" altLang="ko-KR" dirty="0"/>
              <a:t>&gt; </a:t>
            </a:r>
            <a:r>
              <a:rPr lang="ko-KR" altLang="en-US" dirty="0"/>
              <a:t>퍼블릭 액세스 차단을 보시면 </a:t>
            </a:r>
            <a:r>
              <a:rPr lang="en-US" altLang="ko-KR" dirty="0"/>
              <a:t>4</a:t>
            </a:r>
            <a:r>
              <a:rPr lang="ko-KR" altLang="en-US" dirty="0"/>
              <a:t>개가 나오는데 </a:t>
            </a:r>
            <a:r>
              <a:rPr lang="en-US" altLang="ko-KR" dirty="0"/>
              <a:t>1</a:t>
            </a:r>
            <a:r>
              <a:rPr lang="ko-KR" altLang="en-US" dirty="0"/>
              <a:t>개의 퍼블릭 액세스에 대해 </a:t>
            </a:r>
            <a:r>
              <a:rPr lang="ko-KR" altLang="en-US" dirty="0" err="1"/>
              <a:t>비활성화시켜</a:t>
            </a:r>
            <a:r>
              <a:rPr lang="ko-KR" altLang="en-US" dirty="0"/>
              <a:t> 주시면 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'</a:t>
            </a:r>
            <a:r>
              <a:rPr lang="ko-KR" altLang="en-US" dirty="0"/>
              <a:t>새 </a:t>
            </a:r>
            <a:r>
              <a:rPr lang="en-US" altLang="ko-KR" dirty="0"/>
              <a:t>ACL(</a:t>
            </a:r>
            <a:r>
              <a:rPr lang="ko-KR" altLang="en-US" dirty="0"/>
              <a:t>액세스 제어 목록</a:t>
            </a:r>
            <a:r>
              <a:rPr lang="en-US" altLang="ko-KR" dirty="0"/>
              <a:t>)</a:t>
            </a:r>
            <a:r>
              <a:rPr lang="ko-KR" altLang="en-US" dirty="0"/>
              <a:t>을 통해 부여된 버킷 및 객체에 대한 퍼블릭 액세스 차단</a:t>
            </a:r>
            <a:r>
              <a:rPr lang="en-US" altLang="ko-KR" dirty="0"/>
              <a:t>'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A22AAB-7294-402C-A3AD-B831EDD47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12354D-4EB8-4821-A495-204E6597E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736855-8182-4E81-9679-BD7475E8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768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E5BB1-07FA-40A1-B894-D015F838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권한 부여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90F626-5DBB-45BB-AB9F-83F2FF2B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16889A-A58F-420B-A948-F84A37465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C410F-A51F-4FBF-9C94-41CF265B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106</a:t>
            </a:fld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103D5F5-5DBB-4246-8BE2-44F8BAC1D2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14721"/>
            <a:ext cx="9526588" cy="323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5718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F8F53-BCA7-444C-99DC-07988C47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Jenkins Pipeline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FC2D17-7766-4706-A753-8EAE5927C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Jenkins</a:t>
            </a:r>
            <a:r>
              <a:rPr lang="ko-KR" altLang="en-US" dirty="0"/>
              <a:t>에서는 작업 프로세스를 처리하기 위한 다양한 방법을 제공합니다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기존에는 </a:t>
            </a:r>
            <a:r>
              <a:rPr lang="en-US" altLang="ko-KR" dirty="0"/>
              <a:t>Freestyle project</a:t>
            </a:r>
            <a:r>
              <a:rPr lang="ko-KR" altLang="en-US" dirty="0"/>
              <a:t>를 생성하여 </a:t>
            </a:r>
            <a:r>
              <a:rPr lang="en-US" altLang="ko-KR" dirty="0"/>
              <a:t>Jenkins UI</a:t>
            </a:r>
            <a:r>
              <a:rPr lang="ko-KR" altLang="en-US" dirty="0"/>
              <a:t>를 통해서 처리하였으나 최근에는 </a:t>
            </a:r>
            <a:r>
              <a:rPr lang="en-US" altLang="ko-KR" dirty="0"/>
              <a:t>Jenkins 2.0</a:t>
            </a:r>
            <a:r>
              <a:rPr lang="ko-KR" altLang="en-US" dirty="0"/>
              <a:t>부터 제공하는 </a:t>
            </a:r>
            <a:r>
              <a:rPr lang="en-US" altLang="ko-KR" dirty="0"/>
              <a:t>Pipeline</a:t>
            </a:r>
            <a:r>
              <a:rPr lang="ko-KR" altLang="en-US" dirty="0"/>
              <a:t>을 통해서 처리하는 방법을 선호하고 있는 추세인 것 같습니다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Pipeline</a:t>
            </a:r>
            <a:r>
              <a:rPr lang="ko-KR" altLang="en-US" dirty="0"/>
              <a:t>이 주는 장점은 여러 가지가 있지만 저 같은 경우 각 단계별로 흐름을 시각화해서 볼 수 있고 이를 통한 디버깅이 매우 편리하다는 장점으로 인하여 </a:t>
            </a:r>
            <a:r>
              <a:rPr lang="en-US" altLang="ko-KR" dirty="0"/>
              <a:t>Pipeline</a:t>
            </a:r>
            <a:r>
              <a:rPr lang="ko-KR" altLang="en-US" dirty="0"/>
              <a:t>을 선택해서 진행해 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DBB6DD-BA92-4B35-9AC6-2C009C11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48D20E-C327-44B4-AA55-A5700A1B6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EB989-4753-4243-9208-B326F4A4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125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7122F-162E-443A-BA35-BC5D303D6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Blue Ocean </a:t>
            </a:r>
            <a:r>
              <a:rPr lang="ko-KR" altLang="en-US" dirty="0"/>
              <a:t>플러그인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A56B9-E45E-44F3-8241-281F10C77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Pipeline </a:t>
            </a:r>
            <a:r>
              <a:rPr lang="ko-KR" altLang="en-US" dirty="0"/>
              <a:t>문법에는 </a:t>
            </a:r>
            <a:r>
              <a:rPr lang="en-US" altLang="ko-KR" dirty="0"/>
              <a:t>Declarative </a:t>
            </a:r>
            <a:r>
              <a:rPr lang="ko-KR" altLang="en-US" dirty="0"/>
              <a:t>방식</a:t>
            </a:r>
            <a:r>
              <a:rPr lang="en-US" altLang="ko-KR" dirty="0"/>
              <a:t>, Scripted </a:t>
            </a:r>
            <a:r>
              <a:rPr lang="ko-KR" altLang="en-US" dirty="0"/>
              <a:t>방식 </a:t>
            </a:r>
            <a:r>
              <a:rPr lang="en-US" altLang="ko-KR" dirty="0"/>
              <a:t>2</a:t>
            </a:r>
            <a:r>
              <a:rPr lang="ko-KR" altLang="en-US" dirty="0"/>
              <a:t>가지가 있습니다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처음 </a:t>
            </a:r>
            <a:r>
              <a:rPr lang="en-US" altLang="ko-KR" dirty="0"/>
              <a:t>Pipeline </a:t>
            </a:r>
            <a:r>
              <a:rPr lang="ko-KR" altLang="en-US" dirty="0"/>
              <a:t>출시 때는 </a:t>
            </a:r>
            <a:r>
              <a:rPr lang="en-US" altLang="ko-KR" dirty="0"/>
              <a:t>Scripted </a:t>
            </a:r>
            <a:r>
              <a:rPr lang="ko-KR" altLang="en-US" dirty="0"/>
              <a:t>방식만 제공하였으나 이후에 </a:t>
            </a:r>
            <a:r>
              <a:rPr lang="en-US" altLang="ko-KR" dirty="0"/>
              <a:t>Declarative </a:t>
            </a:r>
            <a:r>
              <a:rPr lang="ko-KR" altLang="en-US" dirty="0"/>
              <a:t>방식이 추가되었고 </a:t>
            </a:r>
            <a:r>
              <a:rPr lang="en-US" altLang="ko-KR" dirty="0"/>
              <a:t>Blue Ocean</a:t>
            </a:r>
            <a:r>
              <a:rPr lang="ko-KR" altLang="en-US" dirty="0"/>
              <a:t>이라는 플러그인을 통해 </a:t>
            </a:r>
            <a:r>
              <a:rPr lang="en-US" altLang="ko-KR" dirty="0"/>
              <a:t>GUI</a:t>
            </a:r>
            <a:r>
              <a:rPr lang="ko-KR" altLang="en-US" dirty="0"/>
              <a:t>로 손쉽게 </a:t>
            </a:r>
            <a:r>
              <a:rPr lang="en-US" altLang="ko-KR" dirty="0"/>
              <a:t>Declarative </a:t>
            </a:r>
            <a:r>
              <a:rPr lang="ko-KR" altLang="en-US" dirty="0"/>
              <a:t>방식의 </a:t>
            </a:r>
            <a:r>
              <a:rPr lang="en-US" altLang="ko-KR" dirty="0"/>
              <a:t>Pipeline</a:t>
            </a:r>
            <a:r>
              <a:rPr lang="ko-KR" altLang="en-US" dirty="0"/>
              <a:t>을 생성할 수 있도록 기능을 제공하고 있습니다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개인적으로 복잡한 작업이 아니라고 한다면 </a:t>
            </a:r>
            <a:r>
              <a:rPr lang="en-US" altLang="ko-KR" dirty="0"/>
              <a:t>Blue Ocean</a:t>
            </a:r>
            <a:r>
              <a:rPr lang="ko-KR" altLang="en-US" dirty="0"/>
              <a:t>을 이용하여 간편하게 </a:t>
            </a:r>
            <a:r>
              <a:rPr lang="en-US" altLang="ko-KR" dirty="0"/>
              <a:t>Pipeline</a:t>
            </a:r>
            <a:r>
              <a:rPr lang="ko-KR" altLang="en-US" dirty="0"/>
              <a:t>을 생성하는 게 편하다고 생각하기 때문에 </a:t>
            </a:r>
            <a:r>
              <a:rPr lang="en-US" altLang="ko-KR" dirty="0"/>
              <a:t>Declarative </a:t>
            </a:r>
            <a:r>
              <a:rPr lang="ko-KR" altLang="en-US" dirty="0"/>
              <a:t>방식으로 진행해 보도록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89238A-9FC8-4D89-9C78-6080002B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68A139-6773-455D-89A1-475631132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A76A8C-DD33-4F51-87F3-9B8D4A09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293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91CF4-2F87-4A40-AF70-F40DEA82D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Blue Ocean </a:t>
            </a:r>
            <a:r>
              <a:rPr lang="ko-KR" altLang="en-US" dirty="0"/>
              <a:t>플러그인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C4432-8751-43F4-B0D7-502065A54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Blue Ocean </a:t>
            </a:r>
            <a:r>
              <a:rPr lang="ko-KR" altLang="en-US" dirty="0"/>
              <a:t>플러그인을 설치해보도록 하겠습니다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Jenkins </a:t>
            </a:r>
            <a:r>
              <a:rPr lang="ko-KR" altLang="en-US" dirty="0"/>
              <a:t>관리 </a:t>
            </a:r>
            <a:r>
              <a:rPr lang="en-US" altLang="ko-KR" dirty="0"/>
              <a:t>&gt; </a:t>
            </a:r>
            <a:r>
              <a:rPr lang="ko-KR" altLang="en-US" dirty="0"/>
              <a:t>플러그인 관리로 들어갑니다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설치 가능 탭에서 </a:t>
            </a:r>
            <a:r>
              <a:rPr lang="en-US" altLang="ko-KR" dirty="0"/>
              <a:t>blue ocean</a:t>
            </a:r>
            <a:r>
              <a:rPr lang="ko-KR" altLang="en-US" dirty="0"/>
              <a:t>을 검색 후 </a:t>
            </a:r>
            <a:r>
              <a:rPr lang="en-US" altLang="ko-KR" dirty="0"/>
              <a:t>'Blue Ocean'</a:t>
            </a:r>
            <a:r>
              <a:rPr lang="ko-KR" altLang="en-US" dirty="0"/>
              <a:t>이라는 플러그인을 다운로드합니다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참고로 </a:t>
            </a:r>
            <a:r>
              <a:rPr lang="en-US" altLang="ko-KR" dirty="0"/>
              <a:t>Blue Ocean </a:t>
            </a:r>
            <a:r>
              <a:rPr lang="ko-KR" altLang="en-US" dirty="0"/>
              <a:t>플러그인은 재시작이 필요 없기 때문에 재시작 없이 설치하기를 선택합니다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CDC8DA-918B-49BE-9143-BC6C7ED8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E4AD1D-D7D6-4B9E-A060-B21436C04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FA45C4-C072-41F2-A307-1B83B3EB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4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AA0D7-2E23-45A0-A9D4-D736A3F04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Spring </a:t>
            </a:r>
            <a:r>
              <a:rPr lang="ko-KR" altLang="en-US" dirty="0"/>
              <a:t>프로젝트 생성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7C86B67-07E0-4E32-92C2-08BAC1CCE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72432"/>
            <a:ext cx="9526588" cy="311643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D2BDAB-41C7-4759-941F-872468568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9091BE-6BAD-4FF7-A676-0F308958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BB58D5-257D-43DA-9E3F-FED47AF1A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804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F3D7B-97D2-449B-A834-3145DC98E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Blue Ocean </a:t>
            </a:r>
            <a:r>
              <a:rPr lang="ko-KR" altLang="en-US" dirty="0"/>
              <a:t>플러그인 설치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06B8FC-F17A-4FE6-B6DD-AF5C28688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3F15B5-60A8-43A5-BCE0-2B684BBA7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F92ADF-90D5-4F78-98EA-F5CB4686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110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BF82096-B0F6-419B-BF2C-37D76978F7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255" y="2108200"/>
            <a:ext cx="6684478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0406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F91D6-A16D-486E-9AA6-FFC6ADCDB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새 </a:t>
            </a:r>
            <a:r>
              <a:rPr lang="en-US" altLang="ko-KR" dirty="0"/>
              <a:t>Pipeline </a:t>
            </a:r>
            <a:r>
              <a:rPr lang="ko-KR" altLang="en-US" dirty="0"/>
              <a:t>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9EA62-4E76-4256-AE58-90180EA54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Jenkins </a:t>
            </a:r>
            <a:r>
              <a:rPr lang="ko-KR" altLang="en-US" dirty="0"/>
              <a:t>페이지에서 </a:t>
            </a:r>
            <a:r>
              <a:rPr lang="en-US" altLang="ko-KR" dirty="0"/>
              <a:t>Open Blue Ocean</a:t>
            </a:r>
            <a:r>
              <a:rPr lang="ko-KR" altLang="en-US" dirty="0"/>
              <a:t>을 선택하면 </a:t>
            </a:r>
            <a:r>
              <a:rPr lang="en-US" altLang="ko-KR" dirty="0"/>
              <a:t>Blue Ocean </a:t>
            </a:r>
            <a:r>
              <a:rPr lang="ko-KR" altLang="en-US" dirty="0"/>
              <a:t>관리 화면으로 접속할 수 있습니다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Create a new Pipeline</a:t>
            </a:r>
            <a:r>
              <a:rPr lang="ko-KR" altLang="en-US" dirty="0"/>
              <a:t>을 통해 새로운 </a:t>
            </a:r>
            <a:r>
              <a:rPr lang="en-US" altLang="ko-KR" dirty="0"/>
              <a:t>Pipeline </a:t>
            </a:r>
            <a:r>
              <a:rPr lang="ko-KR" altLang="en-US" dirty="0"/>
              <a:t>작업을 추가합니다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SCM </a:t>
            </a:r>
            <a:r>
              <a:rPr lang="ko-KR" altLang="en-US" dirty="0"/>
              <a:t>선택 화면이 나오게 되고 </a:t>
            </a:r>
            <a:r>
              <a:rPr lang="en-US" altLang="ko-KR" dirty="0" err="1"/>
              <a:t>Github</a:t>
            </a:r>
            <a:r>
              <a:rPr lang="ko-KR" altLang="en-US" dirty="0"/>
              <a:t>을 선택하면 </a:t>
            </a:r>
            <a:r>
              <a:rPr lang="en-US" altLang="ko-KR" dirty="0"/>
              <a:t>GitHub access token</a:t>
            </a:r>
            <a:r>
              <a:rPr lang="ko-KR" altLang="en-US" dirty="0"/>
              <a:t>을 입력하는 화면이 나옵니다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Create an access token here. </a:t>
            </a:r>
            <a:r>
              <a:rPr lang="ko-KR" altLang="en-US" dirty="0"/>
              <a:t>을 선택해서 </a:t>
            </a:r>
            <a:r>
              <a:rPr lang="en-US" altLang="ko-KR" dirty="0"/>
              <a:t>access token </a:t>
            </a:r>
            <a:r>
              <a:rPr lang="ko-KR" altLang="en-US" dirty="0"/>
              <a:t>발급 화면으로 이동합니다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access token </a:t>
            </a:r>
            <a:r>
              <a:rPr lang="ko-KR" altLang="en-US" dirty="0"/>
              <a:t>화면으로 이동하고 이름과 권한들을 설정할 수 있습니다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이름에는 </a:t>
            </a:r>
            <a:r>
              <a:rPr lang="en-US" altLang="ko-KR" dirty="0"/>
              <a:t>Jenkins</a:t>
            </a:r>
            <a:r>
              <a:rPr lang="ko-KR" altLang="en-US" dirty="0"/>
              <a:t>를 입력하고 권한들은 기본으로 선택되어 있는 권한들로 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1A6A9A-BE7E-4306-8175-087B4852A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2054B6-5193-4110-BB34-597A9A2D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D7109A-3222-4215-AB7B-0FED71DF3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71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25032-9E62-4B92-96EF-D1A59A5B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새 </a:t>
            </a:r>
            <a:r>
              <a:rPr lang="en-US" altLang="ko-KR" dirty="0"/>
              <a:t>Pipeline </a:t>
            </a:r>
            <a:r>
              <a:rPr lang="ko-KR" altLang="en-US" dirty="0"/>
              <a:t>추가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C9937-71C2-4DAD-B599-57B1C1BD4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8B1B2A-6079-4E15-B52D-DA33AF7A2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45A55C-1E21-464B-8B42-47CA9ACC6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112</a:t>
            </a:fld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07817CA-080E-4143-BE6A-9000ADA098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976" y="2108200"/>
            <a:ext cx="7257036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6100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6D774-DEE0-48E5-9CE2-47140D1F7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새 </a:t>
            </a:r>
            <a:r>
              <a:rPr lang="en-US" altLang="ko-KR" dirty="0"/>
              <a:t>Pipeline </a:t>
            </a:r>
            <a:r>
              <a:rPr lang="ko-KR" altLang="en-US" dirty="0"/>
              <a:t>추가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79AFB-22BB-4D2F-A82F-9C336A0A3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7E05D-0832-4CC3-9D7C-9EBF7E0CF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006861-7144-42F6-92FA-6E95BE70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113</a:t>
            </a:fld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85B607A-C275-4475-BC71-BD91697767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89" y="2108200"/>
            <a:ext cx="9194409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2689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1107B-78C6-4050-B8C7-E6FB2B37D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새 </a:t>
            </a:r>
            <a:r>
              <a:rPr lang="en-US" altLang="ko-KR" dirty="0"/>
              <a:t>Pipeline </a:t>
            </a:r>
            <a:r>
              <a:rPr lang="ko-KR" altLang="en-US" dirty="0"/>
              <a:t>추가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995A98-687C-483E-9ABF-DD40C717C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85A7CD-2EEB-44A6-BE9D-9A6CBA4D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1EBD1C-923E-4187-B4A4-BF590520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114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215C4D7-912A-441A-A5E4-F8C7B075D2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810" y="2108200"/>
            <a:ext cx="4267368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7738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28D67-73F5-4B46-8D7E-6895FC571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새 </a:t>
            </a:r>
            <a:r>
              <a:rPr lang="en-US" altLang="ko-KR" dirty="0"/>
              <a:t>Pipeline </a:t>
            </a:r>
            <a:r>
              <a:rPr lang="ko-KR" altLang="en-US" dirty="0"/>
              <a:t>추가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A5168-E534-46DF-BE6B-C9A3C36B9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0EEC63-C501-4EDC-AC73-666100719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F9EF8-B345-4B63-B3F9-A49C4B5E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115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5C65DDF-5FF0-46E3-88AD-1E6F259B5B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216" y="2108200"/>
            <a:ext cx="5592556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7074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AB85D-4388-418F-97B8-3FA2536B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새 </a:t>
            </a:r>
            <a:r>
              <a:rPr lang="en-US" altLang="ko-KR" dirty="0"/>
              <a:t>Pipeline </a:t>
            </a:r>
            <a:r>
              <a:rPr lang="ko-KR" altLang="en-US" dirty="0"/>
              <a:t>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B2F6DF-E88A-46D5-AD9B-46D5C3873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access token</a:t>
            </a:r>
            <a:r>
              <a:rPr lang="ko-KR" altLang="en-US" dirty="0"/>
              <a:t>이 생성되었습니다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이 페이지를 벗어나면 다시는 </a:t>
            </a:r>
            <a:r>
              <a:rPr lang="en-US" altLang="ko-KR" dirty="0"/>
              <a:t>token </a:t>
            </a:r>
            <a:r>
              <a:rPr lang="ko-KR" altLang="en-US" dirty="0"/>
              <a:t>확인이 불가능하기 때문에 복사해서 잘 기록해 놓습니다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다시 </a:t>
            </a:r>
            <a:r>
              <a:rPr lang="en-US" altLang="ko-KR" dirty="0"/>
              <a:t>Jenkins </a:t>
            </a:r>
            <a:r>
              <a:rPr lang="ko-KR" altLang="en-US" dirty="0"/>
              <a:t>페이지로 와서 기록해 놓은 </a:t>
            </a:r>
            <a:r>
              <a:rPr lang="en-US" altLang="ko-KR" dirty="0"/>
              <a:t>token</a:t>
            </a:r>
            <a:r>
              <a:rPr lang="ko-KR" altLang="en-US" dirty="0"/>
              <a:t>을 입력하도록 하겠습니다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Connect</a:t>
            </a:r>
            <a:r>
              <a:rPr lang="ko-KR" altLang="en-US" dirty="0"/>
              <a:t>를 누르면 </a:t>
            </a:r>
            <a:r>
              <a:rPr lang="en-US" altLang="ko-KR" dirty="0"/>
              <a:t>organization</a:t>
            </a:r>
            <a:r>
              <a:rPr lang="ko-KR" altLang="en-US" dirty="0"/>
              <a:t>을 선택하라는 </a:t>
            </a:r>
            <a:r>
              <a:rPr lang="en-US" altLang="ko-KR" dirty="0"/>
              <a:t>step</a:t>
            </a:r>
            <a:r>
              <a:rPr lang="ko-KR" altLang="en-US" dirty="0"/>
              <a:t>이 나오고 하나를 선택하시면 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원하시는 </a:t>
            </a:r>
            <a:r>
              <a:rPr lang="en-US" altLang="ko-KR" dirty="0"/>
              <a:t>Git </a:t>
            </a:r>
            <a:r>
              <a:rPr lang="ko-KR" altLang="en-US" dirty="0"/>
              <a:t>저장소를 선택하는 단계입니다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저는 </a:t>
            </a:r>
            <a:r>
              <a:rPr lang="en-US" altLang="ko-KR" dirty="0" err="1"/>
              <a:t>springboot-thymeleaf</a:t>
            </a:r>
            <a:r>
              <a:rPr lang="ko-KR" altLang="en-US" dirty="0"/>
              <a:t>라는 이름으로 프로젝트를 등록해 놓았기 때문에 해당 프로젝트를 선택하도록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5F91B1-686C-4BC3-94A7-4FA92CEF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D2C8A4-1BBB-4A9D-835B-8256B410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E6879-B871-4AB3-B45B-3F4784D5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731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BFD01-118F-4A96-A11F-6ACAB2A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새 </a:t>
            </a:r>
            <a:r>
              <a:rPr lang="en-US" altLang="ko-KR" dirty="0"/>
              <a:t>Pipeline </a:t>
            </a:r>
            <a:r>
              <a:rPr lang="ko-KR" altLang="en-US" dirty="0"/>
              <a:t>추가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FD9178-73B4-4970-AB13-828C76828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C9CA9-A349-4371-A44B-88E843508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6FF327-7573-4764-BF32-AB6B6ED76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117</a:t>
            </a:fld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57077E8-507D-4AEA-A175-1FBA3A5D8F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61381"/>
            <a:ext cx="9526588" cy="33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822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A20CF-DA3D-4BC3-A071-7B65A025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새 </a:t>
            </a:r>
            <a:r>
              <a:rPr lang="en-US" altLang="ko-KR" dirty="0"/>
              <a:t>Pipeline </a:t>
            </a:r>
            <a:r>
              <a:rPr lang="ko-KR" altLang="en-US" dirty="0"/>
              <a:t>추가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647702-3E04-4EDD-9440-525525F40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B5ABB4-56B6-4098-A1A1-FB0B1019B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4E209F-9C6F-400B-99A0-85BC8449C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118</a:t>
            </a:fld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A03936A5-8C30-411D-B6D9-45AC10C977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000" y="2108200"/>
            <a:ext cx="3234987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5297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D0268-75B8-463E-9923-5D45AF375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새 </a:t>
            </a:r>
            <a:r>
              <a:rPr lang="en-US" altLang="ko-KR" dirty="0"/>
              <a:t>Pipeline </a:t>
            </a:r>
            <a:r>
              <a:rPr lang="ko-KR" altLang="en-US" dirty="0"/>
              <a:t>추가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A71F47-00B9-4DE5-A719-D29F684F7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27F11-6672-4447-A355-C4924577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C4CB4-0B2A-465C-88BD-F94FED0F1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119</a:t>
            </a:fld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5963AC5-78E8-402E-9A8F-874F9F6E58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126" y="2108200"/>
            <a:ext cx="3626736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08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F5A27-C5F4-471B-BA10-2FEB5099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Spring </a:t>
            </a:r>
            <a:r>
              <a:rPr lang="ko-KR" altLang="en-US" dirty="0"/>
              <a:t>프로젝트 생성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3EBD96B-190A-4711-8E8C-1DDB323D4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73719"/>
            <a:ext cx="9526588" cy="2713861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E6EA9-917D-4470-81CC-3649C073B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425504-C5AD-408E-A439-6F3452E7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887070-AB71-4BD6-9F22-E30319E5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608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2F65B-198B-4E02-BA7F-97079678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Pipeline </a:t>
            </a:r>
            <a:r>
              <a:rPr lang="ko-KR" altLang="en-US" dirty="0"/>
              <a:t>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F5E84-E94A-4B29-B2E4-B4D5FF5F4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Blue Ocean</a:t>
            </a:r>
            <a:r>
              <a:rPr lang="ko-KR" altLang="en-US" dirty="0"/>
              <a:t>은 매우 직관적으로 </a:t>
            </a:r>
            <a:r>
              <a:rPr lang="en-US" altLang="ko-KR" dirty="0"/>
              <a:t>UI</a:t>
            </a:r>
            <a:r>
              <a:rPr lang="ko-KR" altLang="en-US" dirty="0"/>
              <a:t>가 </a:t>
            </a:r>
            <a:r>
              <a:rPr lang="ko-KR" altLang="en-US" dirty="0" err="1"/>
              <a:t>구성되어있어</a:t>
            </a:r>
            <a:r>
              <a:rPr lang="ko-KR" altLang="en-US" dirty="0"/>
              <a:t> 사용법에 대한 설명을 따로 필요가 없을 것 같습니다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정말로 </a:t>
            </a:r>
            <a:r>
              <a:rPr lang="en-US" altLang="ko-KR" dirty="0"/>
              <a:t>5</a:t>
            </a:r>
            <a:r>
              <a:rPr lang="ko-KR" altLang="en-US" dirty="0"/>
              <a:t>분만 만져보면 누구나 이해가 가능합니다</a:t>
            </a:r>
            <a:r>
              <a:rPr lang="en-US" altLang="ko-KR" dirty="0"/>
              <a:t>!!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우선 </a:t>
            </a:r>
            <a:r>
              <a:rPr lang="en-US" altLang="ko-KR" dirty="0"/>
              <a:t>Pipeline</a:t>
            </a:r>
            <a:r>
              <a:rPr lang="ko-KR" altLang="en-US" dirty="0"/>
              <a:t>을 통해 구성해야 할 작업은 다음과 같습니다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1) </a:t>
            </a:r>
            <a:r>
              <a:rPr lang="en-US" altLang="ko-KR" dirty="0" err="1"/>
              <a:t>gradle</a:t>
            </a:r>
            <a:r>
              <a:rPr lang="en-US" altLang="ko-KR" dirty="0"/>
              <a:t> build </a:t>
            </a:r>
            <a:r>
              <a:rPr lang="ko-KR" altLang="en-US" dirty="0"/>
              <a:t>후 </a:t>
            </a:r>
            <a:r>
              <a:rPr lang="en-US" altLang="ko-KR" dirty="0"/>
              <a:t>war </a:t>
            </a:r>
            <a:r>
              <a:rPr lang="ko-KR" altLang="en-US" dirty="0"/>
              <a:t>파일을 생성합니다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2) build </a:t>
            </a:r>
            <a:r>
              <a:rPr lang="ko-KR" altLang="en-US" dirty="0"/>
              <a:t>된 </a:t>
            </a:r>
            <a:r>
              <a:rPr lang="en-US" altLang="ko-KR" dirty="0"/>
              <a:t>war </a:t>
            </a:r>
            <a:r>
              <a:rPr lang="ko-KR" altLang="en-US" dirty="0"/>
              <a:t>파일을 </a:t>
            </a:r>
            <a:r>
              <a:rPr lang="en-US" altLang="ko-KR" dirty="0"/>
              <a:t>S3</a:t>
            </a:r>
            <a:r>
              <a:rPr lang="ko-KR" altLang="en-US" dirty="0"/>
              <a:t>에 업로드합니다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3) Elastic </a:t>
            </a:r>
            <a:r>
              <a:rPr lang="en-US" altLang="ko-KR" dirty="0" err="1"/>
              <a:t>Beansalk</a:t>
            </a:r>
            <a:r>
              <a:rPr lang="ko-KR" altLang="en-US" dirty="0"/>
              <a:t>으로 </a:t>
            </a:r>
            <a:r>
              <a:rPr lang="en-US" altLang="ko-KR" dirty="0"/>
              <a:t>Deploy </a:t>
            </a:r>
            <a:r>
              <a:rPr lang="ko-KR" altLang="en-US" dirty="0"/>
              <a:t>명령을 내립니다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A1E1C-2D88-4DFF-8A76-46DCF1320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4881E2-C8F9-4F25-8B51-99BD43E0B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64845F-88A4-4A16-AA5C-4DB5AB86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717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D20FD-AD32-45F0-80D4-E1A293B7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Pipeline </a:t>
            </a:r>
            <a:r>
              <a:rPr lang="ko-KR" altLang="en-US" dirty="0"/>
              <a:t>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A68120-92B0-49F5-8BC5-7FFAA3B4D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이를 위해서 먼저 </a:t>
            </a:r>
            <a:r>
              <a:rPr lang="en-US" altLang="ko-KR" dirty="0"/>
              <a:t>build, upload, deploy</a:t>
            </a:r>
            <a:r>
              <a:rPr lang="ko-KR" altLang="en-US" dirty="0"/>
              <a:t>란 이름을 가진 </a:t>
            </a:r>
            <a:r>
              <a:rPr lang="en-US" altLang="ko-KR" dirty="0"/>
              <a:t>stage</a:t>
            </a:r>
            <a:r>
              <a:rPr lang="ko-KR" altLang="en-US" dirty="0"/>
              <a:t>를 </a:t>
            </a:r>
            <a:r>
              <a:rPr lang="en-US" altLang="ko-KR" dirty="0"/>
              <a:t>3</a:t>
            </a:r>
            <a:r>
              <a:rPr lang="ko-KR" altLang="en-US" dirty="0"/>
              <a:t>개 추가하고 테스트를 해보기 위해 </a:t>
            </a:r>
            <a:r>
              <a:rPr lang="en-US" altLang="ko-KR" dirty="0"/>
              <a:t>'Print Message' step</a:t>
            </a:r>
            <a:r>
              <a:rPr lang="ko-KR" altLang="en-US" dirty="0"/>
              <a:t>을 하나씩 추가해보도록 하겠습니다</a:t>
            </a:r>
            <a:r>
              <a:rPr lang="en-US" altLang="ko-KR" dirty="0"/>
              <a:t>. (Pipeline</a:t>
            </a:r>
            <a:r>
              <a:rPr lang="ko-KR" altLang="en-US" dirty="0"/>
              <a:t>은 최소 </a:t>
            </a:r>
            <a:r>
              <a:rPr lang="en-US" altLang="ko-KR" dirty="0"/>
              <a:t>1</a:t>
            </a:r>
            <a:r>
              <a:rPr lang="ko-KR" altLang="en-US" dirty="0"/>
              <a:t>개 이상의 </a:t>
            </a:r>
            <a:r>
              <a:rPr lang="en-US" altLang="ko-KR" dirty="0"/>
              <a:t>stage</a:t>
            </a:r>
            <a:r>
              <a:rPr lang="ko-KR" altLang="en-US" dirty="0"/>
              <a:t>가 필요하고 또 </a:t>
            </a:r>
            <a:r>
              <a:rPr lang="en-US" altLang="ko-KR" dirty="0"/>
              <a:t>stage</a:t>
            </a:r>
            <a:r>
              <a:rPr lang="ko-KR" altLang="en-US" dirty="0"/>
              <a:t>는 최소 </a:t>
            </a:r>
            <a:r>
              <a:rPr lang="en-US" altLang="ko-KR" dirty="0"/>
              <a:t>1</a:t>
            </a:r>
            <a:r>
              <a:rPr lang="ko-KR" altLang="en-US" dirty="0"/>
              <a:t>개 이상의 </a:t>
            </a:r>
            <a:r>
              <a:rPr lang="en-US" altLang="ko-KR" dirty="0"/>
              <a:t>step</a:t>
            </a:r>
            <a:r>
              <a:rPr lang="ko-KR" altLang="en-US" dirty="0"/>
              <a:t>이 필요합니다</a:t>
            </a:r>
            <a:r>
              <a:rPr lang="en-US" altLang="ko-KR" dirty="0"/>
              <a:t>.)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Save</a:t>
            </a:r>
            <a:r>
              <a:rPr lang="ko-KR" altLang="en-US" dirty="0"/>
              <a:t>를 누르면 </a:t>
            </a:r>
            <a:r>
              <a:rPr lang="en-US" altLang="ko-KR" dirty="0" err="1"/>
              <a:t>Jenkinsfile</a:t>
            </a:r>
            <a:r>
              <a:rPr lang="ko-KR" altLang="en-US" dirty="0"/>
              <a:t>을 </a:t>
            </a:r>
            <a:r>
              <a:rPr lang="en-US" altLang="ko-KR" dirty="0"/>
              <a:t>push </a:t>
            </a:r>
            <a:r>
              <a:rPr lang="ko-KR" altLang="en-US" dirty="0"/>
              <a:t>할 브런치를 선택하는 화면이 나옵니다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master</a:t>
            </a:r>
            <a:r>
              <a:rPr lang="ko-KR" altLang="en-US" dirty="0"/>
              <a:t>에 </a:t>
            </a:r>
            <a:r>
              <a:rPr lang="en-US" altLang="ko-KR" dirty="0"/>
              <a:t>push </a:t>
            </a:r>
            <a:r>
              <a:rPr lang="ko-KR" altLang="en-US" dirty="0"/>
              <a:t>하도록 하겠습니다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master</a:t>
            </a:r>
            <a:r>
              <a:rPr lang="ko-KR" altLang="en-US" dirty="0"/>
              <a:t>에 </a:t>
            </a:r>
            <a:r>
              <a:rPr lang="en-US" altLang="ko-KR" dirty="0"/>
              <a:t>push</a:t>
            </a:r>
            <a:r>
              <a:rPr lang="ko-KR" altLang="en-US" dirty="0"/>
              <a:t>를 하게 되면 자동으로 실행하게 되고 </a:t>
            </a:r>
            <a:r>
              <a:rPr lang="en-US" altLang="ko-KR" dirty="0"/>
              <a:t>stage, step </a:t>
            </a:r>
            <a:r>
              <a:rPr lang="ko-KR" altLang="en-US" dirty="0"/>
              <a:t>별로 로그 확인이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92C89D-063D-4FE5-8A5C-4B4D80F72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A04C1B-C88D-4DC2-B45C-B53685345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DCDED7-3745-437C-918B-1526A43BE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892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87001-08F1-4A46-B179-33D156E1B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Pipeline </a:t>
            </a:r>
            <a:r>
              <a:rPr lang="ko-KR" altLang="en-US" dirty="0"/>
              <a:t>구성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FDA1AB-6184-4FAC-8479-C2B8F6C6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0CD15-6D4B-4E18-852B-01CDCCE88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5AE548-E54A-45FF-AEBF-D0E80E624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122</a:t>
            </a:fld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2F8C4DA9-4EB6-4365-85E3-DFA1FD1131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32144"/>
            <a:ext cx="9526588" cy="239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22058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C49D5-54B2-46CB-A278-2D08B372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Pipeline </a:t>
            </a:r>
            <a:r>
              <a:rPr lang="ko-KR" altLang="en-US" dirty="0"/>
              <a:t>구성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0965FC-C07F-4D3C-8679-75011668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0F090-16A6-4EB6-AF8A-3D2451093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19124C-EC85-46AD-8C3B-D5F8DEAD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123</a:t>
            </a:fld>
            <a:endParaRPr 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3D16FE1F-EC6B-4B23-8338-EE7C63698C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416" y="2108200"/>
            <a:ext cx="4118155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6490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1F18C-BF4D-4672-95DA-A3576E5F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Pipeline </a:t>
            </a:r>
            <a:r>
              <a:rPr lang="ko-KR" altLang="en-US" dirty="0"/>
              <a:t>구성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74FA93-45D2-4685-B4B9-2C5F43BF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4AB54D-EFFC-42A6-A0C1-8DC28765F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8B3B9-9673-4039-ABDC-D402C340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124</a:t>
            </a:fld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9CD4C3F0-C63F-4BC7-9CDA-56B35A7C4F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69039"/>
            <a:ext cx="9526588" cy="17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271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3A5B4-3CCD-495F-BD54-8DDDE57D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Pipeline </a:t>
            </a:r>
            <a:r>
              <a:rPr lang="ko-KR" altLang="en-US" dirty="0"/>
              <a:t>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CA25A8-D989-4706-9ECC-807D53AFE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err="1"/>
              <a:t>Github</a:t>
            </a:r>
            <a:r>
              <a:rPr lang="en-US" altLang="ko-KR" dirty="0"/>
              <a:t> Repository</a:t>
            </a:r>
            <a:r>
              <a:rPr lang="ko-KR" altLang="en-US" dirty="0"/>
              <a:t>도 한번 보죠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루트 폴더에 </a:t>
            </a:r>
            <a:r>
              <a:rPr lang="en-US" altLang="ko-KR" dirty="0" err="1"/>
              <a:t>Jenkinsfile</a:t>
            </a:r>
            <a:r>
              <a:rPr lang="ko-KR" altLang="en-US" dirty="0"/>
              <a:t>이 생성되어 있는 것을 확인하실 수 있습니다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이제 </a:t>
            </a:r>
            <a:r>
              <a:rPr lang="en-US" altLang="ko-KR" dirty="0"/>
              <a:t>Blue Ocean</a:t>
            </a:r>
            <a:r>
              <a:rPr lang="ko-KR" altLang="en-US" dirty="0"/>
              <a:t>을 이용하여 </a:t>
            </a:r>
            <a:r>
              <a:rPr lang="en-US" altLang="ko-KR" dirty="0"/>
              <a:t>UI</a:t>
            </a:r>
            <a:r>
              <a:rPr lang="ko-KR" altLang="en-US" dirty="0"/>
              <a:t>를 통해 작업을 하거나 아니면 직접 </a:t>
            </a:r>
            <a:r>
              <a:rPr lang="en-US" altLang="ko-KR" dirty="0" err="1"/>
              <a:t>Jenkinsfile</a:t>
            </a:r>
            <a:r>
              <a:rPr lang="ko-KR" altLang="en-US" dirty="0"/>
              <a:t>을 수정해서 아래와 같이 만들어줍니다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16F2DF-ABD7-47F7-8A87-FC72A5DBA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369EF8-C009-4485-9688-91584ECAF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20A1BD-6C11-4E95-922B-07000297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826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F4439-6ABA-4483-8214-5D9562008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Pipeline </a:t>
            </a:r>
            <a:r>
              <a:rPr lang="ko-KR" altLang="en-US" dirty="0"/>
              <a:t>구성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EB06A5-01F7-42DD-8647-B1E0AB61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522761-5147-4075-8FCC-67FB1C2E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6ECDC-9BC6-49A5-BF92-99A8CB5A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126</a:t>
            </a:fld>
            <a:endParaRPr 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3BB0C25D-005E-43C7-9313-D76DC0E889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34" y="2108200"/>
            <a:ext cx="9202919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2211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2D432-89BB-4247-B9EC-4B7A608E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Pipeline </a:t>
            </a:r>
            <a:r>
              <a:rPr lang="ko-KR" altLang="en-US" dirty="0"/>
              <a:t>구성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48AAE3-BD6F-4571-8391-4B14A5E0F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BABC5A-74DA-4222-B969-26EA4C67A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97CE5A-CEDB-48B8-9D8A-AD102D5D0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127</a:t>
            </a:fld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86525890-2448-4F5E-A534-CAA097EC2F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461" y="2108200"/>
            <a:ext cx="5470066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8086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9370A-33B6-44B3-8507-B793A704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Pipeline </a:t>
            </a:r>
            <a:r>
              <a:rPr lang="ko-KR" altLang="en-US" dirty="0"/>
              <a:t>구성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A76B3-46F8-43F8-BB33-C85C43DC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F48DE-D7CB-45C9-AFBF-8B3BACEFF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C62BD-1239-43A7-80BC-B51AB088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128</a:t>
            </a:fld>
            <a:endParaRPr lang="en-US"/>
          </a:p>
        </p:txBody>
      </p:sp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B00B1F74-CFA6-4B54-889E-2869A7D9E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5369" y="2108200"/>
            <a:ext cx="9112250" cy="3644900"/>
          </a:xfrm>
        </p:spPr>
      </p:pic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4785CC05-AAC2-458C-B68E-B59325A6C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701030"/>
              </p:ext>
            </p:extLst>
          </p:nvPr>
        </p:nvGraphicFramePr>
        <p:xfrm>
          <a:off x="9109761" y="958996"/>
          <a:ext cx="12557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9" name="포장기 셸 개체" showAsIcon="1" r:id="rId4" imgW="1255680" imgH="761760" progId="Package">
                  <p:embed/>
                </p:oleObj>
              </mc:Choice>
              <mc:Fallback>
                <p:oleObj name="포장기 셸 개체" showAsIcon="1" r:id="rId4" imgW="1255680" imgH="761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09761" y="958996"/>
                        <a:ext cx="1255713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53462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3A766-5E8E-462B-8F73-10FE8A1A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2.3.1 build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84AF3B-D230-4B7D-AA89-478FDA592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err="1"/>
              <a:t>gradle</a:t>
            </a:r>
            <a:r>
              <a:rPr lang="en-US" altLang="ko-KR" dirty="0"/>
              <a:t> </a:t>
            </a:r>
            <a:r>
              <a:rPr lang="en-US" altLang="ko-KR" dirty="0" err="1"/>
              <a:t>wapper</a:t>
            </a:r>
            <a:r>
              <a:rPr lang="ko-KR" altLang="en-US" dirty="0"/>
              <a:t>를 이용하여 </a:t>
            </a:r>
            <a:r>
              <a:rPr lang="en-US" altLang="ko-KR" dirty="0"/>
              <a:t>build </a:t>
            </a:r>
            <a:r>
              <a:rPr lang="ko-KR" altLang="en-US" dirty="0"/>
              <a:t>후 </a:t>
            </a:r>
            <a:r>
              <a:rPr lang="en-US" altLang="ko-KR" dirty="0"/>
              <a:t>war </a:t>
            </a:r>
            <a:r>
              <a:rPr lang="ko-KR" altLang="en-US" dirty="0"/>
              <a:t>파일을 생성합니다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./</a:t>
            </a:r>
            <a:r>
              <a:rPr lang="en-US" altLang="ko-KR" dirty="0" err="1"/>
              <a:t>gradlew</a:t>
            </a:r>
            <a:r>
              <a:rPr lang="en-US" altLang="ko-KR" dirty="0"/>
              <a:t> clean build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생성되는 위치는 따로 지정하지 않으셨다면 다음과 같습니다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/var/lib/</a:t>
            </a:r>
            <a:r>
              <a:rPr lang="en-US" altLang="ko-KR" dirty="0" err="1"/>
              <a:t>jenkins</a:t>
            </a:r>
            <a:r>
              <a:rPr lang="en-US" altLang="ko-KR" dirty="0"/>
              <a:t>/workspace/</a:t>
            </a:r>
            <a:r>
              <a:rPr lang="ko-KR" altLang="en-US" dirty="0"/>
              <a:t>프로젝트명</a:t>
            </a:r>
            <a:r>
              <a:rPr lang="en-US" altLang="ko-KR" dirty="0"/>
              <a:t>/build/libs/</a:t>
            </a:r>
            <a:r>
              <a:rPr lang="ko-KR" altLang="en-US" dirty="0"/>
              <a:t>애플리케이션</a:t>
            </a:r>
            <a:r>
              <a:rPr lang="en-US" altLang="ko-KR" dirty="0"/>
              <a:t>.war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err="1"/>
              <a:t>gradlew</a:t>
            </a:r>
            <a:r>
              <a:rPr lang="ko-KR" altLang="en-US" dirty="0"/>
              <a:t>를 사용하여 </a:t>
            </a:r>
            <a:r>
              <a:rPr lang="en-US" altLang="ko-KR" dirty="0"/>
              <a:t>build </a:t>
            </a:r>
            <a:r>
              <a:rPr lang="ko-KR" altLang="en-US" dirty="0"/>
              <a:t>시 </a:t>
            </a:r>
            <a:r>
              <a:rPr lang="en-US" altLang="ko-KR" dirty="0"/>
              <a:t>permission </a:t>
            </a:r>
            <a:r>
              <a:rPr lang="ko-KR" altLang="en-US" dirty="0"/>
              <a:t>오류가 발생하시는 분들은 아마 </a:t>
            </a:r>
            <a:r>
              <a:rPr lang="en-US" altLang="ko-KR" dirty="0"/>
              <a:t>Window </a:t>
            </a:r>
            <a:r>
              <a:rPr lang="ko-KR" altLang="en-US" dirty="0"/>
              <a:t>환경에서 작업해서 소스를 </a:t>
            </a:r>
            <a:r>
              <a:rPr lang="en-US" altLang="ko-KR" dirty="0"/>
              <a:t>push </a:t>
            </a:r>
            <a:r>
              <a:rPr lang="ko-KR" altLang="en-US" dirty="0"/>
              <a:t>하신 분들일 겁니다</a:t>
            </a:r>
            <a:r>
              <a:rPr lang="en-US" altLang="ko-KR" dirty="0"/>
              <a:t>. Window </a:t>
            </a:r>
            <a:r>
              <a:rPr lang="ko-KR" altLang="en-US" dirty="0"/>
              <a:t>환경에서 파일 생성 시 기본 권한이 </a:t>
            </a:r>
            <a:r>
              <a:rPr lang="en-US" altLang="ko-KR" dirty="0"/>
              <a:t>644</a:t>
            </a:r>
            <a:r>
              <a:rPr lang="ko-KR" altLang="en-US" dirty="0"/>
              <a:t>로 설정되기 때문입니다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0D2B89-4A73-4D97-A96A-5D8B479BD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7B67F1-43A8-400F-BE03-73D14F351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19DD8F-3015-485D-949A-9FFC958A2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94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8F2787-7905-41DF-B81C-B15250EF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Spring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762F44-D91C-4DD1-A4B8-AED18666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4C98D-EBA7-46BC-B1DC-369BA57D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9D541C-9323-44B7-8B41-5E418F03D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D70882B-959B-4043-8052-A7FE22A36F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444" y="2520950"/>
            <a:ext cx="53721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7909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432CE-0844-4710-8643-FCC4CBD1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2.3.1 build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A138EB-2903-45DD-A063-DFBEC4756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명령어로 입력해보면 </a:t>
            </a:r>
            <a:r>
              <a:rPr lang="en-US" altLang="ko-KR" dirty="0"/>
              <a:t>git </a:t>
            </a:r>
            <a:r>
              <a:rPr lang="ko-KR" altLang="en-US" dirty="0"/>
              <a:t>인덱스에 잡혀 있는 권한이 나오게 됩니다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$ git ls-tree HEAD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F81EF0-7D29-4103-9791-52C2F27B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35A683-EFD2-4AD4-B041-A36E3A25A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0F132-E463-4AA2-A48D-33966CA4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130</a:t>
            </a:fld>
            <a:endParaRPr lang="en-US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1C31E778-968C-4BA4-BDD2-B3FD623C2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805801"/>
            <a:ext cx="9527275" cy="223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2309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471EF-201B-42D2-903F-91A112967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2.3.1 build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E7CCFD-4DA6-480E-BD15-2BED1E895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명령어로 권한을 변경합니다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$ git update-index --add --</a:t>
            </a:r>
            <a:r>
              <a:rPr lang="en-US" altLang="ko-KR" dirty="0" err="1"/>
              <a:t>chmod</a:t>
            </a:r>
            <a:r>
              <a:rPr lang="en-US" altLang="ko-KR" dirty="0"/>
              <a:t>=+x </a:t>
            </a:r>
            <a:r>
              <a:rPr lang="en-US" altLang="ko-KR" dirty="0" err="1"/>
              <a:t>gradlew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commit, push</a:t>
            </a:r>
            <a:r>
              <a:rPr lang="ko-KR" altLang="en-US" dirty="0"/>
              <a:t>를 하고 난 후 다시 확인해보도록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B40038-FC98-4E23-84DC-7EAA0DDA0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556F15-B100-444C-80BB-AF2098FB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834AF1-294E-4F85-8824-906484B1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131</a:t>
            </a:fld>
            <a:endParaRPr lang="en-US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C0B36EB-C1D2-4D34-867C-36F8A09C2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1682"/>
            <a:ext cx="9527274" cy="218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95689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BD932-3A04-41D3-8968-A817C806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2.3.2 upload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BB5FE2-E3C2-479C-91D6-07A65AD76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AWS CLI</a:t>
            </a:r>
            <a:r>
              <a:rPr lang="ko-KR" altLang="en-US" dirty="0"/>
              <a:t>를 이용하여 </a:t>
            </a:r>
            <a:r>
              <a:rPr lang="en-US" altLang="ko-KR" dirty="0"/>
              <a:t>Jenkins </a:t>
            </a:r>
            <a:r>
              <a:rPr lang="ko-KR" altLang="en-US" dirty="0"/>
              <a:t>서버에 생성된 </a:t>
            </a:r>
            <a:r>
              <a:rPr lang="en-US" altLang="ko-KR" dirty="0"/>
              <a:t>war </a:t>
            </a:r>
            <a:r>
              <a:rPr lang="ko-KR" altLang="en-US" dirty="0"/>
              <a:t>파일을 </a:t>
            </a:r>
            <a:r>
              <a:rPr lang="en-US" altLang="ko-KR" dirty="0"/>
              <a:t>S3</a:t>
            </a:r>
            <a:r>
              <a:rPr lang="ko-KR" altLang="en-US" dirty="0"/>
              <a:t>로 복사합니다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err="1"/>
              <a:t>aws</a:t>
            </a:r>
            <a:r>
              <a:rPr lang="en-US" altLang="ko-KR" dirty="0"/>
              <a:t> s3 cp build/libs/</a:t>
            </a:r>
            <a:r>
              <a:rPr lang="en-US" altLang="ko-KR" dirty="0" err="1"/>
              <a:t>application.war</a:t>
            </a:r>
            <a:r>
              <a:rPr lang="en-US" altLang="ko-KR" dirty="0"/>
              <a:t> s3://jenkins-deploy-application/application.war --region ap-northeast-2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b="1" dirty="0"/>
              <a:t>build/lib/</a:t>
            </a:r>
            <a:r>
              <a:rPr lang="en-US" altLang="ko-KR" b="1" dirty="0" err="1"/>
              <a:t>application.war</a:t>
            </a:r>
            <a:endParaRPr lang="en-US" altLang="ko-KR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err="1"/>
              <a:t>gradle</a:t>
            </a:r>
            <a:r>
              <a:rPr lang="ko-KR" altLang="en-US" dirty="0"/>
              <a:t>로 </a:t>
            </a:r>
            <a:r>
              <a:rPr lang="en-US" altLang="ko-KR" dirty="0"/>
              <a:t>build </a:t>
            </a:r>
            <a:r>
              <a:rPr lang="ko-KR" altLang="en-US" dirty="0"/>
              <a:t>후 생성되는 </a:t>
            </a:r>
            <a:r>
              <a:rPr lang="en-US" altLang="ko-KR" dirty="0"/>
              <a:t>war </a:t>
            </a:r>
            <a:r>
              <a:rPr lang="ko-KR" altLang="en-US" dirty="0"/>
              <a:t>파일의 위치를 지정합니다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저는 </a:t>
            </a:r>
            <a:r>
              <a:rPr lang="en-US" altLang="ko-KR" dirty="0" err="1"/>
              <a:t>application.war</a:t>
            </a:r>
            <a:r>
              <a:rPr lang="ko-KR" altLang="en-US" dirty="0"/>
              <a:t>로 생성되도록 </a:t>
            </a:r>
            <a:r>
              <a:rPr lang="en-US" altLang="ko-KR" dirty="0" err="1"/>
              <a:t>gradle</a:t>
            </a:r>
            <a:r>
              <a:rPr lang="en-US" altLang="ko-KR" dirty="0"/>
              <a:t> </a:t>
            </a:r>
            <a:r>
              <a:rPr lang="ko-KR" altLang="en-US" dirty="0"/>
              <a:t>설정 파일을 수정했기 때문에 위와 같이 지정하였습니다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23BE4D-BE7C-495B-8565-636529741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6672C0-0B24-4555-A021-2FAFA149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E0265-ABFC-4736-845B-7308CB08C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604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EF4BE-96E0-44C7-AE1E-B3081AE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2.3.2 upload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30187A-3A16-491C-BE1D-4F9D42B74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b="1" dirty="0"/>
              <a:t>s3://jenkins-deploy-application/application.war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생성 한 </a:t>
            </a:r>
            <a:r>
              <a:rPr lang="en-US" altLang="ko-KR" dirty="0"/>
              <a:t>S3</a:t>
            </a:r>
            <a:r>
              <a:rPr lang="ko-KR" altLang="en-US" dirty="0"/>
              <a:t>의 </a:t>
            </a:r>
            <a:r>
              <a:rPr lang="ko-KR" altLang="en-US" dirty="0" err="1"/>
              <a:t>버킷이름</a:t>
            </a:r>
            <a:r>
              <a:rPr lang="en-US" altLang="ko-KR" dirty="0"/>
              <a:t>(</a:t>
            </a:r>
            <a:r>
              <a:rPr lang="en-US" altLang="ko-KR" dirty="0" err="1"/>
              <a:t>jenkins</a:t>
            </a:r>
            <a:r>
              <a:rPr lang="en-US" altLang="ko-KR" dirty="0"/>
              <a:t>-deploy-application)</a:t>
            </a:r>
            <a:r>
              <a:rPr lang="ko-KR" altLang="en-US" dirty="0"/>
              <a:t>과 복사될 파일명을 입력합니다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b="1" dirty="0"/>
              <a:t>--region ap-northeast-2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Elastic Beanstalk</a:t>
            </a:r>
            <a:r>
              <a:rPr lang="ko-KR" altLang="en-US" dirty="0"/>
              <a:t>이 등록된 </a:t>
            </a:r>
            <a:r>
              <a:rPr lang="en-US" altLang="ko-KR" dirty="0"/>
              <a:t>region</a:t>
            </a:r>
            <a:r>
              <a:rPr lang="ko-KR" altLang="en-US" dirty="0"/>
              <a:t>을 입력합니다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서울 </a:t>
            </a:r>
            <a:r>
              <a:rPr lang="ko-KR" altLang="en-US" dirty="0" err="1"/>
              <a:t>리전을</a:t>
            </a:r>
            <a:r>
              <a:rPr lang="ko-KR" altLang="en-US" dirty="0"/>
              <a:t> 사용하신다면 </a:t>
            </a:r>
            <a:r>
              <a:rPr lang="en-US" altLang="ko-KR" dirty="0"/>
              <a:t>ap-northeast-2</a:t>
            </a:r>
            <a:r>
              <a:rPr lang="ko-KR" altLang="en-US" dirty="0"/>
              <a:t>를 입력하시면 됩니다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2A0923-F177-4F19-827D-7C7CF6B29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59BDE2-25D9-4982-81ED-BEA9C9C56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E46A6F-FDB9-4692-8AD6-9F705805F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364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94250-205A-4FE9-A29A-823B12E7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2.3.3 deploy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F9FE21-4477-4D12-A28E-01F394685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deploy</a:t>
            </a:r>
            <a:r>
              <a:rPr lang="ko-KR" altLang="en-US" dirty="0"/>
              <a:t>은 두 개의 </a:t>
            </a:r>
            <a:r>
              <a:rPr lang="en-US" altLang="ko-KR" dirty="0"/>
              <a:t>step</a:t>
            </a:r>
            <a:r>
              <a:rPr lang="ko-KR" altLang="en-US" dirty="0"/>
              <a:t>으로 나눠서 진행합니다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1) create-application-version (Elastic Beanstalk</a:t>
            </a:r>
            <a:r>
              <a:rPr lang="ko-KR" altLang="en-US" dirty="0"/>
              <a:t>에 새로운 애플리케이션 버전을 등록합니다</a:t>
            </a:r>
            <a:r>
              <a:rPr lang="en-US" altLang="ko-KR" dirty="0"/>
              <a:t>.)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en-US" altLang="ko-KR" dirty="0" err="1"/>
              <a:t>elasticbeanstalk</a:t>
            </a:r>
            <a:r>
              <a:rPr lang="en-US" altLang="ko-KR" dirty="0"/>
              <a:t> create-application-version --region ap-northeast-2 --application-name </a:t>
            </a:r>
            <a:r>
              <a:rPr lang="en-US" altLang="ko-KR" dirty="0" err="1"/>
              <a:t>SpringbootThymeleaf</a:t>
            </a:r>
            <a:r>
              <a:rPr lang="en-US" altLang="ko-KR" dirty="0"/>
              <a:t> --version-label ${BUILD_TAG} --source-bundle S3Bucket="jenkins-deploy-application",S3Key="</a:t>
            </a:r>
            <a:r>
              <a:rPr lang="en-US" altLang="ko-KR" dirty="0" err="1"/>
              <a:t>application.war</a:t>
            </a:r>
            <a:r>
              <a:rPr lang="en-US" altLang="ko-KR" dirty="0"/>
              <a:t>“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b="1" dirty="0"/>
              <a:t>--region ap-northeast-2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Elastic Beanstalk</a:t>
            </a:r>
            <a:r>
              <a:rPr lang="ko-KR" altLang="en-US" dirty="0"/>
              <a:t>이 등록된 </a:t>
            </a:r>
            <a:r>
              <a:rPr lang="en-US" altLang="ko-KR" dirty="0"/>
              <a:t>region</a:t>
            </a:r>
            <a:r>
              <a:rPr lang="ko-KR" altLang="en-US" dirty="0"/>
              <a:t>을 입력합니다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서울 </a:t>
            </a:r>
            <a:r>
              <a:rPr lang="ko-KR" altLang="en-US" dirty="0" err="1"/>
              <a:t>리전을</a:t>
            </a:r>
            <a:r>
              <a:rPr lang="ko-KR" altLang="en-US" dirty="0"/>
              <a:t> 사용하신다면 </a:t>
            </a:r>
            <a:r>
              <a:rPr lang="en-US" altLang="ko-KR" dirty="0"/>
              <a:t>ap-northeast-2</a:t>
            </a:r>
            <a:r>
              <a:rPr lang="ko-KR" altLang="en-US" dirty="0"/>
              <a:t>를 입력하시면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F56ACE-A71E-4F4F-81D3-871535831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73D5BC-71FD-4E0A-AF33-AB9FB9A6A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7540E4-1184-410C-B923-90F2DA88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73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30A6B-11BE-4247-BEA1-63039FC3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2.3.3 deploy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6C37D2-A73E-4641-88FE-8E43B1C26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b="1" dirty="0"/>
              <a:t>--application-name </a:t>
            </a:r>
            <a:r>
              <a:rPr lang="en-US" altLang="ko-KR" b="1" dirty="0" err="1"/>
              <a:t>SpringbootThymeleaf</a:t>
            </a:r>
            <a:r>
              <a:rPr lang="en-US" altLang="ko-KR" b="1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Elastic Beanstalk</a:t>
            </a:r>
            <a:r>
              <a:rPr lang="ko-KR" altLang="en-US" dirty="0"/>
              <a:t>에 등록 된 애플리케이션명을 입력합니다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BC26A-2607-4A12-97E8-A51D7128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E6A78-C2BA-4851-9EA8-CEFECF320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2778F-2CD9-4EA4-B7E6-EF2441733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135</a:t>
            </a:fld>
            <a:endParaRPr lang="en-US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68A8C6D8-5F7B-4A97-9906-B76D4EBFA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723" y="3180062"/>
            <a:ext cx="56102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78255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B8DE7-D48D-432B-8C39-E8C9FBCB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2.3.3 deploy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282F9D-583F-4768-A8D9-DFBF65716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b="1" dirty="0"/>
              <a:t>--source-bundle S3Bucket="beanstalk-deploy-application",S3Key="</a:t>
            </a:r>
            <a:r>
              <a:rPr lang="en-US" altLang="ko-KR" b="1" dirty="0" err="1"/>
              <a:t>application.war</a:t>
            </a:r>
            <a:r>
              <a:rPr lang="en-US" altLang="ko-KR" b="1" dirty="0"/>
              <a:t>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버전에 등록할 </a:t>
            </a:r>
            <a:r>
              <a:rPr lang="en-US" altLang="ko-KR" dirty="0"/>
              <a:t>S3 </a:t>
            </a:r>
            <a:r>
              <a:rPr lang="ko-KR" altLang="en-US" dirty="0"/>
              <a:t>버킷 이름과 파일명을 입력합니다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애플리케이션 버전 화면을 보시면 새로운 버전이 등록된 것을 확인하실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BD569A-DB54-41BD-9E29-5D709F0A8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AA5035-66A0-46EB-98D1-20276A44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0C68A8-69BA-4D6E-B4E7-BE85B841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402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E0038-F593-4708-A31D-33D6A15F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2.3.3 deploy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0BAC9-045A-496A-A508-1C080C571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596E7-BC4A-41AC-9E33-5E580123B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31940D-5EF7-45A4-A39B-FD80CCC7B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137</a:t>
            </a:fld>
            <a:endParaRPr lang="en-US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E0F8F569-7C34-478B-A12E-FA746AFACB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78942"/>
            <a:ext cx="9526588" cy="270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25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36AD3F-21D3-4F3F-AECB-6A60F203E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2.3.3 deploy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48F0EB-406C-4210-890A-200875C0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2) update-environment (</a:t>
            </a:r>
            <a:r>
              <a:rPr lang="ko-KR" altLang="en-US" dirty="0"/>
              <a:t>새로 등록된 버전으로 배포를 시작합니다</a:t>
            </a:r>
            <a:r>
              <a:rPr lang="en-US" altLang="ko-KR" dirty="0"/>
              <a:t>.)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en-US" altLang="ko-KR" dirty="0" err="1"/>
              <a:t>elasticbeanstalk</a:t>
            </a:r>
            <a:r>
              <a:rPr lang="en-US" altLang="ko-KR" dirty="0"/>
              <a:t> update-environment --region ap-northeast-2 --environment-name </a:t>
            </a:r>
            <a:r>
              <a:rPr lang="en-US" altLang="ko-KR" dirty="0" err="1"/>
              <a:t>springbootthymeleaf</a:t>
            </a:r>
            <a:r>
              <a:rPr lang="en-US" altLang="ko-KR" dirty="0"/>
              <a:t>-sample --version-label ${BUILD_TAG}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b="1" dirty="0"/>
              <a:t>--region ap-northeast-2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Elastic Beanstalk</a:t>
            </a:r>
            <a:r>
              <a:rPr lang="ko-KR" altLang="en-US" dirty="0"/>
              <a:t>이 등록된 </a:t>
            </a:r>
            <a:r>
              <a:rPr lang="en-US" altLang="ko-KR" dirty="0"/>
              <a:t>region</a:t>
            </a:r>
            <a:r>
              <a:rPr lang="ko-KR" altLang="en-US" dirty="0"/>
              <a:t>을 입력합니다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서울 </a:t>
            </a:r>
            <a:r>
              <a:rPr lang="ko-KR" altLang="en-US" dirty="0" err="1"/>
              <a:t>리전을</a:t>
            </a:r>
            <a:r>
              <a:rPr lang="ko-KR" altLang="en-US" dirty="0"/>
              <a:t> 사용하신다면 </a:t>
            </a:r>
            <a:r>
              <a:rPr lang="en-US" altLang="ko-KR" dirty="0"/>
              <a:t>ap-northeast-2</a:t>
            </a:r>
            <a:r>
              <a:rPr lang="ko-KR" altLang="en-US" dirty="0"/>
              <a:t>를 입력하시면 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b="1" dirty="0"/>
              <a:t>--environment-name </a:t>
            </a:r>
            <a:r>
              <a:rPr lang="en-US" altLang="ko-KR" b="1" dirty="0" err="1"/>
              <a:t>springbootthymeleaf</a:t>
            </a:r>
            <a:r>
              <a:rPr lang="en-US" altLang="ko-KR" b="1" dirty="0"/>
              <a:t>-sample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Elastic Beanstalk </a:t>
            </a:r>
            <a:r>
              <a:rPr lang="ko-KR" altLang="en-US" dirty="0"/>
              <a:t>환경 이름을 입력합니다</a:t>
            </a:r>
            <a:r>
              <a:rPr lang="en-US" altLang="ko-KR" dirty="0"/>
              <a:t>. </a:t>
            </a:r>
            <a:r>
              <a:rPr lang="ko-KR" altLang="en-US" dirty="0"/>
              <a:t>아래 태그 화면에서 확인 가능합니다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3C890B-CB6D-403D-8F4F-703AA793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10109C-E0B8-43EA-BC93-C4EB2EC51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7E6272-0205-4C21-87FE-41B6B717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563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3EA87-669E-4B07-A1FC-903DF4B9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2.3.3 deploy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4C3CC6-EBA5-4D26-9C4A-0202EB3CE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F8B66-BC55-4EC6-88FB-F502230A2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A75F9-CD8C-431D-822E-6481F09E9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139</a:t>
            </a:fld>
            <a:endParaRPr lang="en-US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6DCA03E5-C0E9-46C0-97D0-A2D56B8E5D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66850"/>
            <a:ext cx="9526588" cy="27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33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C0617-0038-47F9-A594-9FFE7B0E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war </a:t>
            </a:r>
            <a:r>
              <a:rPr lang="ko-KR" altLang="en-US" dirty="0"/>
              <a:t>파일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7AF4DC-0F4A-4902-8F0C-98729E683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Elastic Beanstalk</a:t>
            </a:r>
            <a:r>
              <a:rPr lang="ko-KR" altLang="en-US" dirty="0"/>
              <a:t>에 등록하기 위한 </a:t>
            </a:r>
            <a:r>
              <a:rPr lang="en-US" altLang="ko-KR" dirty="0"/>
              <a:t>war</a:t>
            </a:r>
            <a:r>
              <a:rPr lang="ko-KR" altLang="en-US" dirty="0"/>
              <a:t>파일 생성해 보겠습니다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나중에 </a:t>
            </a:r>
            <a:r>
              <a:rPr lang="en-US" altLang="ko-KR" dirty="0"/>
              <a:t>Jenkins</a:t>
            </a:r>
            <a:r>
              <a:rPr lang="ko-KR" altLang="en-US" dirty="0"/>
              <a:t>에서 </a:t>
            </a:r>
            <a:r>
              <a:rPr lang="en-US" altLang="ko-KR" dirty="0"/>
              <a:t>build </a:t>
            </a:r>
            <a:r>
              <a:rPr lang="ko-KR" altLang="en-US" dirty="0"/>
              <a:t>후 생성 된 </a:t>
            </a:r>
            <a:r>
              <a:rPr lang="en-US" altLang="ko-KR" dirty="0"/>
              <a:t>war</a:t>
            </a:r>
            <a:r>
              <a:rPr lang="ko-KR" altLang="en-US" dirty="0"/>
              <a:t>파일을 편리하게 검색하기 위해 생성되는 파일명을 </a:t>
            </a:r>
            <a:r>
              <a:rPr lang="en-US" altLang="ko-KR" dirty="0" err="1"/>
              <a:t>application.war</a:t>
            </a:r>
            <a:r>
              <a:rPr lang="ko-KR" altLang="en-US" dirty="0"/>
              <a:t>로 변경해보도록 하겠습니다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err="1"/>
              <a:t>build.gradle</a:t>
            </a:r>
            <a:r>
              <a:rPr lang="ko-KR" altLang="en-US" dirty="0"/>
              <a:t>에 아래 코드를 추가해 줍니다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Gradle </a:t>
            </a:r>
            <a:r>
              <a:rPr lang="ko-KR" altLang="en-US" dirty="0"/>
              <a:t>도구에서 </a:t>
            </a:r>
            <a:r>
              <a:rPr lang="en-US" altLang="ko-KR" dirty="0"/>
              <a:t>build &gt; </a:t>
            </a:r>
            <a:r>
              <a:rPr lang="en-US" altLang="ko-KR" dirty="0" err="1"/>
              <a:t>bootWar</a:t>
            </a:r>
            <a:r>
              <a:rPr lang="ko-KR" altLang="en-US" dirty="0"/>
              <a:t>를 구동하게 되면 </a:t>
            </a:r>
            <a:r>
              <a:rPr lang="en-US" altLang="ko-KR" dirty="0"/>
              <a:t>build &gt; libs </a:t>
            </a:r>
            <a:r>
              <a:rPr lang="ko-KR" altLang="en-US" dirty="0"/>
              <a:t>하위에 </a:t>
            </a:r>
            <a:r>
              <a:rPr lang="en-US" altLang="ko-KR" dirty="0"/>
              <a:t>war</a:t>
            </a:r>
            <a:r>
              <a:rPr lang="ko-KR" altLang="en-US" dirty="0"/>
              <a:t>파일이 생성됩니다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4C27E-93F8-4BBD-9C19-BDFA96B23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CCB3A4-28CB-4A03-A926-165415D6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3C890-C6D4-4035-9D17-3E23F610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14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29F303-E0AB-4E45-8848-0F0A3DB4C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615283"/>
            <a:ext cx="9527275" cy="103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776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7707F-1100-4217-AB47-2E3B4C650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Github</a:t>
            </a:r>
            <a:r>
              <a:rPr lang="en-US" altLang="ko-KR" dirty="0"/>
              <a:t> Webhook </a:t>
            </a:r>
            <a:r>
              <a:rPr lang="ko-KR" altLang="en-US" dirty="0"/>
              <a:t>등록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0EA80-EBCC-444C-9B2D-768590415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err="1"/>
              <a:t>Github</a:t>
            </a:r>
            <a:r>
              <a:rPr lang="ko-KR" altLang="en-US" dirty="0"/>
              <a:t>에 </a:t>
            </a:r>
            <a:r>
              <a:rPr lang="en-US" altLang="ko-KR" dirty="0"/>
              <a:t>push</a:t>
            </a:r>
            <a:r>
              <a:rPr lang="ko-KR" altLang="en-US" dirty="0"/>
              <a:t>가 되면 </a:t>
            </a:r>
            <a:r>
              <a:rPr lang="en-US" altLang="ko-KR" dirty="0"/>
              <a:t>Jenkins</a:t>
            </a:r>
            <a:r>
              <a:rPr lang="ko-KR" altLang="en-US" dirty="0"/>
              <a:t>로 </a:t>
            </a:r>
            <a:r>
              <a:rPr lang="en-US" altLang="ko-KR" dirty="0"/>
              <a:t>Webhook</a:t>
            </a:r>
            <a:r>
              <a:rPr lang="ko-KR" altLang="en-US" dirty="0"/>
              <a:t>을 날리도록 설정해보겠습니다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err="1"/>
              <a:t>Github</a:t>
            </a:r>
            <a:r>
              <a:rPr lang="en-US" altLang="ko-KR" dirty="0"/>
              <a:t> &gt; Settings &gt; Webhooks</a:t>
            </a:r>
            <a:r>
              <a:rPr lang="ko-KR" altLang="en-US" dirty="0"/>
              <a:t>에서 </a:t>
            </a:r>
            <a:r>
              <a:rPr lang="en-US" altLang="ko-KR" dirty="0"/>
              <a:t>Add webhook</a:t>
            </a:r>
            <a:r>
              <a:rPr lang="ko-KR" altLang="en-US" dirty="0"/>
              <a:t>을 선택합니다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Payload URL</a:t>
            </a:r>
            <a:r>
              <a:rPr lang="ko-KR" altLang="en-US" dirty="0"/>
              <a:t>에는 </a:t>
            </a:r>
            <a:r>
              <a:rPr lang="en-US" altLang="ko-KR" dirty="0"/>
              <a:t>http://</a:t>
            </a:r>
            <a:r>
              <a:rPr lang="ko-KR" altLang="en-US" dirty="0" err="1"/>
              <a:t>젠킨스서버</a:t>
            </a:r>
            <a:r>
              <a:rPr lang="en-US" altLang="ko-KR" dirty="0"/>
              <a:t>URL/</a:t>
            </a:r>
            <a:r>
              <a:rPr lang="en-US" altLang="ko-KR" dirty="0" err="1"/>
              <a:t>github</a:t>
            </a:r>
            <a:r>
              <a:rPr lang="en-US" altLang="ko-KR" dirty="0"/>
              <a:t>-webhook/ </a:t>
            </a:r>
            <a:r>
              <a:rPr lang="ko-KR" altLang="en-US" dirty="0"/>
              <a:t>을 입력하고 </a:t>
            </a:r>
            <a:r>
              <a:rPr lang="en-US" altLang="ko-KR" dirty="0"/>
              <a:t>Content type</a:t>
            </a:r>
            <a:r>
              <a:rPr lang="ko-KR" altLang="en-US" dirty="0"/>
              <a:t>은 </a:t>
            </a:r>
            <a:r>
              <a:rPr lang="en-US" altLang="ko-KR" dirty="0"/>
              <a:t>application/json</a:t>
            </a:r>
            <a:r>
              <a:rPr lang="ko-KR" altLang="en-US" dirty="0"/>
              <a:t>을 선택합니다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등록이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A4DB7-7AAE-4B90-8B7E-67E129AF8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D799C-6CA8-48AC-9313-CEB2B759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19E7F7-6D74-42D8-B006-EA70317F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374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A8657-BCEC-4444-A117-5CB9DD21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Github</a:t>
            </a:r>
            <a:r>
              <a:rPr lang="en-US" altLang="ko-KR" dirty="0"/>
              <a:t> Webhook </a:t>
            </a:r>
            <a:r>
              <a:rPr lang="ko-KR" altLang="en-US" dirty="0"/>
              <a:t>등록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0B3BC3-16B8-4DDC-BED1-67447FA72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7D55B-213C-471C-9D12-6188A737D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562608-8B04-443C-8C1D-42F35EFB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141</a:t>
            </a:fld>
            <a:endParaRPr lang="en-US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64CAD0BD-DD86-4CEC-B199-4B9DEBCD76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952" y="2108200"/>
            <a:ext cx="7545084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5848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4366E-292B-4AB6-B3E7-44197DB2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Github</a:t>
            </a:r>
            <a:r>
              <a:rPr lang="en-US" altLang="ko-KR" dirty="0"/>
              <a:t> Webhook </a:t>
            </a:r>
            <a:r>
              <a:rPr lang="ko-KR" altLang="en-US" dirty="0"/>
              <a:t>등록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64CD4-EA56-4F54-B21A-2483E6F25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3CCD10-8AA2-40C6-81B8-6DAC280CB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20EBE-B19F-460C-83FA-018C10CFF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142</a:t>
            </a:fld>
            <a:endParaRPr lang="en-US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44C6A960-67EB-40C8-9237-6E00935939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304" y="2108200"/>
            <a:ext cx="4086379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9803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A84F29-F893-4328-9F92-B4D661E7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Github</a:t>
            </a:r>
            <a:r>
              <a:rPr lang="en-US" altLang="ko-KR" dirty="0"/>
              <a:t> Webhook </a:t>
            </a:r>
            <a:r>
              <a:rPr lang="ko-KR" altLang="en-US" dirty="0"/>
              <a:t>등록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5FBDF6-864B-4E72-AA04-DEAAA5513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D5B6D1-BD04-4DAE-AEEB-D422E510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F8FFF0-A9A7-49F3-B40B-C86F8ED07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143</a:t>
            </a:fld>
            <a:endParaRPr lang="en-US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EE9F485C-A3BB-4A71-AA0B-A00CD61BE4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67" y="2108200"/>
            <a:ext cx="9308654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8902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505A4-4420-4664-9177-15A2425FF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F432C3-E257-4D88-B050-7DF004C99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err="1"/>
              <a:t>Github</a:t>
            </a:r>
            <a:r>
              <a:rPr lang="ko-KR" altLang="en-US" dirty="0"/>
              <a:t>에서 </a:t>
            </a:r>
            <a:r>
              <a:rPr lang="en-US" altLang="ko-KR" dirty="0"/>
              <a:t>home.html </a:t>
            </a:r>
            <a:r>
              <a:rPr lang="ko-KR" altLang="en-US" dirty="0"/>
              <a:t>소스를 수정 후 </a:t>
            </a:r>
            <a:r>
              <a:rPr lang="en-US" altLang="ko-KR" dirty="0"/>
              <a:t>push </a:t>
            </a:r>
            <a:r>
              <a:rPr lang="ko-KR" altLang="en-US" dirty="0"/>
              <a:t>해보도록 하겠습니다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Jenkins</a:t>
            </a:r>
            <a:r>
              <a:rPr lang="ko-KR" altLang="en-US" dirty="0"/>
              <a:t>에 확인해보시면 새로운 </a:t>
            </a:r>
            <a:r>
              <a:rPr lang="en-US" altLang="ko-KR" dirty="0"/>
              <a:t>Build</a:t>
            </a:r>
            <a:r>
              <a:rPr lang="ko-KR" altLang="en-US" dirty="0"/>
              <a:t>가 시작됩니다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Elastic Beanstalk</a:t>
            </a:r>
            <a:r>
              <a:rPr lang="ko-KR" altLang="en-US" dirty="0"/>
              <a:t>에서 새로운 배포를 시작합니다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배포가 끝난 후 </a:t>
            </a:r>
            <a:r>
              <a:rPr lang="ko-KR" altLang="en-US" dirty="0" err="1"/>
              <a:t>웹브라우저로</a:t>
            </a:r>
            <a:r>
              <a:rPr lang="ko-KR" altLang="en-US" dirty="0"/>
              <a:t> 접속해보시면 수정된 메시지가 나오고 있습니다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정상적으로 배포가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BCDD43-5CF0-4F72-B4B1-78E668C2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7973EB-584D-4648-83BF-610AE50F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D950C-A914-4E78-83C5-C9E9A23A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441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E25D7-6370-44D9-8416-EA3EDEC4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확인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A56F67-887F-4D39-9439-E8A96E70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5D0CF-4DF7-4AA3-B48C-33DB9A69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049DD2-09D8-41D6-93E8-D9A897B4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145</a:t>
            </a:fld>
            <a:endParaRPr lang="en-US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F1FDBDDF-C105-4BEC-B87E-541FE67F63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2108200"/>
            <a:ext cx="8656637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2294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DE8C5-5BEE-4792-909D-07B3BED4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확인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32A676-5963-4C5D-8C04-D9E73EFEF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526B97-2483-46E7-87B7-B6E07F6D2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58ED17-CFE1-493C-A1FC-5305CE07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146</a:t>
            </a:fld>
            <a:endParaRPr lang="en-US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2ABB443C-84DB-4A81-AD51-643FC9A0E6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888" y="2108200"/>
            <a:ext cx="5669212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2812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2AE49-90A3-4A87-8F8A-77630967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확인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E04A30-1848-403F-8A34-92839440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3CB764-BE34-4F66-94CC-A896CFA7F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583733-6448-473B-A080-84EAF8433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147</a:t>
            </a:fld>
            <a:endParaRPr lang="en-US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F9557221-AB2D-4BFB-88A2-D0C721B986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79228"/>
            <a:ext cx="9526588" cy="250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62233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4944B-3B2B-497A-AAD4-D63E2E3C5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확인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FF1332-4405-4C3E-A4E1-15E9BE4D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F706F2-8FC3-4B30-9D51-B57B885F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E0FC38-4BB3-48E4-B94E-0FC28561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148</a:t>
            </a:fld>
            <a:endParaRPr lang="en-US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747C80B1-BA25-4014-B587-236C96C47C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131" y="3416300"/>
            <a:ext cx="656272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08645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1DA52-EF9C-448A-AB5F-400791BC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564CB-4D41-413F-A11E-1F48FD202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Jenkins</a:t>
            </a:r>
            <a:r>
              <a:rPr lang="ko-KR" altLang="en-US" dirty="0"/>
              <a:t>의 경우 방법이 다양하여 터득하기에 약간의 러닝 커브가 필요하다고 생각하지만 한번 도입하고 나면 </a:t>
            </a:r>
            <a:r>
              <a:rPr lang="en-US" altLang="ko-KR" dirty="0"/>
              <a:t>FTP</a:t>
            </a:r>
            <a:r>
              <a:rPr lang="ko-KR" altLang="en-US" dirty="0"/>
              <a:t>와 </a:t>
            </a:r>
            <a:r>
              <a:rPr lang="en-US" altLang="ko-KR" dirty="0"/>
              <a:t>SSH</a:t>
            </a:r>
            <a:r>
              <a:rPr lang="ko-KR" altLang="en-US" dirty="0"/>
              <a:t>를 이용하여 수동으로 배포하고 인프라를 구축하던 환경보다 훨씬 더 많은 장점을 가져갈 수 있기 때문에 꼭 한번 도입해 </a:t>
            </a:r>
            <a:r>
              <a:rPr lang="ko-KR" altLang="en-US" dirty="0" err="1"/>
              <a:t>보시길</a:t>
            </a:r>
            <a:r>
              <a:rPr lang="ko-KR" altLang="en-US" dirty="0"/>
              <a:t> 권장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0B114-ED45-4B4D-AEF4-CBF837A8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32571-F975-4EF4-91B8-33FB9DBA2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7E1035-97B7-4C78-BE88-9A73574E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78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0B5AC-BCFC-455E-BA0A-A1B15506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war </a:t>
            </a:r>
            <a:r>
              <a:rPr lang="ko-KR" altLang="en-US" dirty="0"/>
              <a:t>파일 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366EF-3F6F-4A6F-B62D-47B6A6FB5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BF6C8A-30C3-4659-AFED-75A970D9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D43514-958A-4579-ACEC-9AABA4BD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15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30BDC6A-2A3F-44F1-8554-46DC58518B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508" y="2108200"/>
            <a:ext cx="4735972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62967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984F80-0278-4E23-AC43-6F54EF82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8A994-08C2-4D11-8DF9-BA959F8C6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59D8A-1EE6-4290-A5CE-F0DA986F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Part3. Jenkins Pipeline </a:t>
            </a:r>
            <a:r>
              <a:rPr lang="ko-KR" altLang="en-US" dirty="0"/>
              <a:t>구성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B647C0-B6D3-403C-B339-8FFDDF10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150</a:t>
            </a:fld>
            <a:endParaRPr lang="en-US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4C4E31D0-61BC-439A-9FE9-9A76DF1160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583" y="2108200"/>
            <a:ext cx="6479822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76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DECB4-82D9-4A98-9614-95C5B64B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war </a:t>
            </a:r>
            <a:r>
              <a:rPr lang="ko-KR" altLang="en-US" dirty="0"/>
              <a:t>파일 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22105D-D674-48F3-8293-05D7D76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A152D-F638-4A37-893D-D3535F24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27687-2E92-4EB0-81BF-F754150B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16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BA2DD9B-1ACD-40B0-87FD-502458B762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21638"/>
            <a:ext cx="9526588" cy="301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248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3E17D-9692-4EA7-AD09-719CB1E1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Elastic Beanstalk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048BE9-AE9D-4201-A528-2E44E0667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Beanstalk</a:t>
            </a:r>
            <a:r>
              <a:rPr lang="ko-KR" altLang="en-US" dirty="0"/>
              <a:t>을 생성해보도록 하겠습니다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AWS </a:t>
            </a:r>
            <a:r>
              <a:rPr lang="ko-KR" altLang="en-US" dirty="0"/>
              <a:t>서비스에서 컴퓨팅 </a:t>
            </a:r>
            <a:r>
              <a:rPr lang="en-US" altLang="ko-KR" dirty="0"/>
              <a:t>&gt; Elastic Beanstalk</a:t>
            </a:r>
            <a:r>
              <a:rPr lang="ko-KR" altLang="en-US" dirty="0"/>
              <a:t>을 선택하고 새 애플리케이션 생성을 선택합니다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애플리케이션 이름을 정한 후 생성버튼 클릭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새로운 애플리케이션이 생성되었습니다</a:t>
            </a:r>
            <a:r>
              <a:rPr lang="en-US" altLang="ko-KR" dirty="0"/>
              <a:t>. </a:t>
            </a:r>
            <a:r>
              <a:rPr lang="ko-KR" altLang="en-US" dirty="0"/>
              <a:t>아직은 환경설정을 하지 않았기 때문에 아무것도 보이지 않습니다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오른쪽에 작업을 눌러서 나오는 목록 중에 환경 생성을 눌러보겠습니다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176672-7FF4-4B0A-8943-2AD724DF1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EAAB6-9FF0-46D0-8B1C-5ABD01455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196EEC-25AD-484A-AF5B-4AB9E827E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83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EFFE2-2A73-47FA-9BAC-619F8A3D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Elastic Beanstalk </a:t>
            </a:r>
            <a:r>
              <a:rPr lang="ko-KR" altLang="en-US" dirty="0"/>
              <a:t>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E87BC9-A539-4460-9F89-FA87D329F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6C100-7AB7-4F57-9744-84895C10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A8FBFE-0687-4BC9-90EF-7D5ACDE9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18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5C1901D-E2B1-458D-9844-30F2B74598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53208"/>
            <a:ext cx="9526588" cy="215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110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63566-083E-418C-BD11-85DC8C9A6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Elastic Beanstalk </a:t>
            </a:r>
            <a:r>
              <a:rPr lang="ko-KR" altLang="en-US" dirty="0"/>
              <a:t>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8AE1E3-FB5C-4476-ACD3-53CF5B81B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F4A669-A047-4D88-A723-7BCDD2D52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111410-02BB-486A-8495-FD972940C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19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59FFFD6-FEA5-45C3-A3F2-2FE246125F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131" y="2108200"/>
            <a:ext cx="3514725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17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865D3-EBD7-4BCA-A027-62122035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 CD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9DA436-15F2-4A6D-9CDC-5271260E7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모든 온라인 서비스는 </a:t>
            </a:r>
            <a:r>
              <a:rPr lang="en-US" altLang="ko-KR" dirty="0"/>
              <a:t>time to market</a:t>
            </a:r>
            <a:r>
              <a:rPr lang="ko-KR" altLang="en-US" dirty="0"/>
              <a:t>이 중요한 만큼 빠른 생산성을 가져가는 것이 중요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코드의 빌드</a:t>
            </a:r>
            <a:r>
              <a:rPr lang="en-US" altLang="ko-KR" dirty="0"/>
              <a:t>, </a:t>
            </a:r>
            <a:r>
              <a:rPr lang="ko-KR" altLang="en-US" dirty="0"/>
              <a:t>배포 및 서버 인프라 구성 및 관리는 최대한 자동화 시키고 개발자는 비즈니스 개발에만 집중하는 것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Jenkins Elastic Beanstalk </a:t>
            </a:r>
            <a:r>
              <a:rPr lang="ko-KR" altLang="en-US" dirty="0"/>
              <a:t>조합은 이를 위한 좋은 솔루션 중 하나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FEF3C6-E4A1-4825-AC31-A89769BD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EB5217-BA40-4F4D-98A5-BF25A641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 CD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E7EF96-0E0A-424D-8BF2-93702F29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51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88942-0073-4B6F-8687-5C63B37F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Elastic Beanstalk </a:t>
            </a:r>
            <a:r>
              <a:rPr lang="ko-KR" altLang="en-US" dirty="0"/>
              <a:t>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5DFC-70A6-4D88-BA8F-759656555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88ACEA-9105-4742-AF9E-E701B242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1F0617-3B26-4CA4-83FB-1138971B8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20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D5C823-055D-402C-A734-811FA2637F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19996"/>
            <a:ext cx="9526588" cy="162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44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E0BB7-8AE9-43FB-8241-B722C76C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환경 </a:t>
            </a:r>
            <a:r>
              <a:rPr lang="ko-KR" altLang="en-US" dirty="0" err="1"/>
              <a:t>티어</a:t>
            </a:r>
            <a:r>
              <a:rPr lang="ko-KR" altLang="en-US" dirty="0"/>
              <a:t> 선택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0B5C9F-6A19-4D59-B4E7-79DA15315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환경 </a:t>
            </a:r>
            <a:r>
              <a:rPr lang="ko-KR" altLang="en-US" dirty="0" err="1"/>
              <a:t>티어를</a:t>
            </a:r>
            <a:r>
              <a:rPr lang="ko-KR" altLang="en-US" dirty="0"/>
              <a:t> 선택하는 화면이 나옵니다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SQS </a:t>
            </a:r>
            <a:r>
              <a:rPr lang="ko-KR" altLang="en-US" dirty="0"/>
              <a:t>메시지를 처리하기 위한 </a:t>
            </a:r>
            <a:r>
              <a:rPr lang="en-US" altLang="ko-KR" dirty="0"/>
              <a:t>Worker</a:t>
            </a:r>
            <a:r>
              <a:rPr lang="ko-KR" altLang="en-US" dirty="0"/>
              <a:t>를 생성하려면 작업자 환경을 선택하면 되지만 이번에는 웹 애플리케이션을 구축하는 것이 목적이기 때문에 웹 서버 환경을 선택합니다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04C4B8-8121-4B6A-8A0B-5F0EDC246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73FA3F-E139-4448-ADB1-C7D3BEA4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06D608-04AA-45FB-A83C-FDDEC80C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17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6170F-CBAF-412C-8C95-54A54AEC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환경 </a:t>
            </a:r>
            <a:r>
              <a:rPr lang="ko-KR" altLang="en-US" dirty="0" err="1"/>
              <a:t>티어</a:t>
            </a:r>
            <a:r>
              <a:rPr lang="ko-KR" altLang="en-US" dirty="0"/>
              <a:t>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CCD641-9AC1-4E75-9DFE-217732626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52DE7F-C97F-4B9D-868C-BDD02D3C0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4423E-143C-42FA-AB81-5E8FD50C8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22</a:t>
            </a:fld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2B0DE02-5351-4685-95B0-62894C5EF9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87" y="2108200"/>
            <a:ext cx="8544213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079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4FDF4-91E5-401F-BA71-73F882452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웹 서버 환경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E80752-71B5-4635-9281-D3BF84FD9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웹 서버 환경에 대한 기본 구성을 선택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환경 이름과 도메인에는 </a:t>
            </a:r>
            <a:r>
              <a:rPr lang="en-US" altLang="ko-KR" dirty="0" err="1"/>
              <a:t>springbootthymeleaf</a:t>
            </a:r>
            <a:r>
              <a:rPr lang="en-US" altLang="ko-KR" dirty="0"/>
              <a:t>-sample, </a:t>
            </a:r>
            <a:r>
              <a:rPr lang="ko-KR" altLang="en-US" dirty="0"/>
              <a:t>플랫폼은 </a:t>
            </a:r>
            <a:r>
              <a:rPr lang="en-US" altLang="ko-KR" dirty="0"/>
              <a:t>Tomcat, </a:t>
            </a:r>
            <a:r>
              <a:rPr lang="ko-KR" altLang="en-US" dirty="0"/>
              <a:t>애플리케이션 코드에는 샘플 애플리케이션을 선택</a:t>
            </a:r>
            <a:r>
              <a:rPr lang="en-US" altLang="ko-KR" dirty="0"/>
              <a:t>. </a:t>
            </a:r>
            <a:r>
              <a:rPr lang="ko-KR" altLang="en-US" dirty="0"/>
              <a:t>참고로 도메인은 굳이 입력하지 않아도 자동으로 생성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환경 생성 전에 추가 옵션 구성을 통해 몇 가지를 더 설정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207D8E-6331-4BEC-B6BC-21DBD85AA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D01EE-AB88-4A9F-BEA9-69D7FA405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C85CD-8E19-4F22-A7FD-F2192681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02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CA066-96A3-454C-9E6E-E80A250CF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웹 서버 환경 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89F996-F1F9-44B5-8101-656B2D806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BA2B40-4F5A-43AD-8417-C3CA3EB50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8D5B65-888E-4CC7-AB2D-E2BA3636F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24</a:t>
            </a:fld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E25C6FC-E8A1-4451-A63F-6132EBA849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432" y="2108200"/>
            <a:ext cx="3426123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764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EF297-324F-4CA9-94E4-A4C90450C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추가 옵션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B023E8-347A-44C7-9E0E-D8EA89BF5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인스턴스 유형 설정이나 보안 그룹 설정</a:t>
            </a:r>
            <a:r>
              <a:rPr lang="en-US" altLang="ko-KR" dirty="0"/>
              <a:t>, </a:t>
            </a:r>
            <a:r>
              <a:rPr lang="ko-KR" altLang="en-US" dirty="0"/>
              <a:t>로드 </a:t>
            </a:r>
            <a:r>
              <a:rPr lang="ko-KR" altLang="en-US" dirty="0" err="1"/>
              <a:t>밸런싱</a:t>
            </a:r>
            <a:r>
              <a:rPr lang="ko-KR" altLang="en-US" dirty="0"/>
              <a:t> 유형 설정</a:t>
            </a:r>
            <a:r>
              <a:rPr lang="en-US" altLang="ko-KR" dirty="0"/>
              <a:t>, </a:t>
            </a:r>
            <a:r>
              <a:rPr lang="ko-KR" altLang="en-US" dirty="0"/>
              <a:t>배포 방식 설정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로드 </a:t>
            </a:r>
            <a:r>
              <a:rPr lang="ko-KR" altLang="en-US" dirty="0" err="1"/>
              <a:t>밸런서</a:t>
            </a:r>
            <a:r>
              <a:rPr lang="ko-KR" altLang="en-US" dirty="0"/>
              <a:t> 유형을 </a:t>
            </a:r>
            <a:r>
              <a:rPr lang="en-US" altLang="ko-KR" dirty="0"/>
              <a:t>application</a:t>
            </a:r>
            <a:r>
              <a:rPr lang="ko-KR" altLang="en-US" dirty="0"/>
              <a:t>으로 가져가고 배포 방식은 롤링 방식으로 가져가기 위해 몇 가지를 변경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먼저 구성 사전 설정에서 저비용으로 설정되어 있는 옵션을 사용자 지정 구성으로 선택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용량 항목을 보면 환경 유형이 단일 인스턴스에서 로드 </a:t>
            </a:r>
            <a:r>
              <a:rPr lang="ko-KR" altLang="en-US" dirty="0" err="1"/>
              <a:t>밸런싱</a:t>
            </a:r>
            <a:r>
              <a:rPr lang="en-US" altLang="ko-KR" dirty="0"/>
              <a:t>, Auto Scaling </a:t>
            </a:r>
            <a:r>
              <a:rPr lang="ko-KR" altLang="en-US" dirty="0"/>
              <a:t>유형으로 변경된 것으로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여기에서 최소</a:t>
            </a:r>
            <a:r>
              <a:rPr lang="en-US" altLang="ko-KR" dirty="0"/>
              <a:t>, </a:t>
            </a:r>
            <a:r>
              <a:rPr lang="ko-KR" altLang="en-US" dirty="0"/>
              <a:t>최대 인스턴스 지정이 가능한데 </a:t>
            </a:r>
            <a:r>
              <a:rPr lang="en-US" altLang="ko-KR" dirty="0"/>
              <a:t>1</a:t>
            </a:r>
            <a:r>
              <a:rPr lang="ko-KR" altLang="en-US" dirty="0"/>
              <a:t>대만 설정하게 되면 배포 시 다운타임이 발생하기 때문에 최소 인스턴스는 </a:t>
            </a:r>
            <a:r>
              <a:rPr lang="en-US" altLang="ko-KR" dirty="0"/>
              <a:t>2</a:t>
            </a:r>
            <a:r>
              <a:rPr lang="ko-KR" altLang="en-US" dirty="0"/>
              <a:t>대로 가져가도록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CDAD04-9C0C-46A9-9D9F-B4C449481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BFB56-CEB7-4EEC-8B94-F03CC5B96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939970-0D76-45CB-9863-33AC49836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49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4E5C9-098D-4FB8-809F-EBDF231A7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추가 옵션 구성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013BC-A638-41C3-98E5-00B04766F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FDFF66-44D9-41C4-B45A-CD39A5FA6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221EF-FC71-4FB7-902E-226468C6C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26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8A1EFAB-5695-4DE7-9F27-56E019FE6C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968" y="2108200"/>
            <a:ext cx="7833052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103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CEA51-A7BB-480D-ABB4-2914F9D1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추가 옵션 구성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CEC01A-C21E-45CD-834D-5D9A87524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62245C-4B93-4397-9E70-4BA2A716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E6928-701D-48BA-99AF-33E8BF3DF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27</a:t>
            </a:fld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22B2D64-9086-44D4-B9D6-5FFD2600BA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310" y="2108200"/>
            <a:ext cx="3810368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876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F7E5C-1D05-4BEE-98DC-BDB8C2DCF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추가 옵션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80B605-04CC-4784-B948-677A43924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배포 방식을 변경해보도록 하겠습니다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Beanstalk</a:t>
            </a:r>
            <a:r>
              <a:rPr lang="ko-KR" altLang="en-US" dirty="0"/>
              <a:t>에서 제공하는 배포 방식에는 크게 </a:t>
            </a:r>
            <a:r>
              <a:rPr lang="en-US" altLang="ko-KR" dirty="0"/>
              <a:t>4</a:t>
            </a:r>
            <a:r>
              <a:rPr lang="ko-KR" altLang="en-US" dirty="0"/>
              <a:t>가지가 있습니다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1. All at once : </a:t>
            </a:r>
            <a:r>
              <a:rPr lang="ko-KR" altLang="en-US" dirty="0"/>
              <a:t>모든 인스턴스에 동시에 새 버전을 배포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2. Rolling : </a:t>
            </a:r>
            <a:r>
              <a:rPr lang="ko-KR" altLang="en-US" dirty="0"/>
              <a:t>배치 단위로 새 버전 배포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3. Rolling with additional batch : </a:t>
            </a:r>
            <a:r>
              <a:rPr lang="ko-KR" altLang="en-US" dirty="0"/>
              <a:t>배치 단위로 새 버전 배포</a:t>
            </a:r>
            <a:r>
              <a:rPr lang="en-US" altLang="ko-KR" dirty="0"/>
              <a:t>, +1 </a:t>
            </a:r>
            <a:r>
              <a:rPr lang="ko-KR" altLang="en-US" dirty="0"/>
              <a:t>추가 배치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4. Immutable : </a:t>
            </a:r>
            <a:r>
              <a:rPr lang="ko-KR" altLang="en-US" dirty="0"/>
              <a:t>새로운 인스턴스 그룹에 배포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Rolling </a:t>
            </a:r>
            <a:r>
              <a:rPr lang="ko-KR" altLang="en-US" dirty="0"/>
              <a:t>방식으로 배포 옵션을 지정하고 한 번에 </a:t>
            </a:r>
            <a:r>
              <a:rPr lang="en-US" altLang="ko-KR" dirty="0"/>
              <a:t>1</a:t>
            </a:r>
            <a:r>
              <a:rPr lang="ko-KR" altLang="en-US" dirty="0"/>
              <a:t>개의 인스턴스에 배포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2FB891-6712-41A1-94EB-940F6FD05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7C36C-E6E0-43C8-9036-17347BBA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6E75F-7048-40D8-A8AF-2DCE6D02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41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B6A1A-59A1-4F4A-8042-4DA859E8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추가 옵션 구성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5EF1D4-23EA-437F-BD10-7507C1CA8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5CC65-2916-47FB-B356-1B30105B1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916CAA-32C5-4F3E-B9CC-13D5E341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29</a:t>
            </a:fld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704B0E5-C5AA-49E4-97B3-A3B8F51052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265" y="2108200"/>
            <a:ext cx="4870457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09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12104-9134-446C-BD1F-AC473394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 CD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B80D07-EB24-436D-BCCE-40BEBD2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F95DE2-D5FF-4BF0-86FC-0744E1A38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Part1. Elastic Beanstalk </a:t>
            </a:r>
            <a:r>
              <a:rPr lang="ko-KR" altLang="en-US" dirty="0"/>
              <a:t>구축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6B1BED-4915-40C4-BCDE-03FE0DB9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DAF48-254D-4836-BBC7-923EC1A813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88" y="2108200"/>
            <a:ext cx="6803812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2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ECAF4-7532-422D-A519-E7F34A76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추가 옵션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A6802-C1ED-42DB-8E00-D86C90282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설정이 마무리되었으면 환경을 생성합니다</a:t>
            </a:r>
            <a:r>
              <a:rPr lang="en-US" altLang="ko-KR" dirty="0"/>
              <a:t>. </a:t>
            </a:r>
            <a:r>
              <a:rPr lang="ko-KR" altLang="en-US" dirty="0"/>
              <a:t>생성에는 약 </a:t>
            </a:r>
            <a:r>
              <a:rPr lang="en-US" altLang="ko-KR" dirty="0"/>
              <a:t>5 </a:t>
            </a:r>
            <a:r>
              <a:rPr lang="ko-KR" altLang="en-US" dirty="0"/>
              <a:t>분 정도 소요되는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D8E041-F542-4CAE-9234-6838F300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1E10E2-922A-48FE-97F0-838B3836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225600-106E-4196-83DB-4011C6E9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69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5D43F-82F1-48CD-ADFD-69EB36F9E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추가 옵션 구성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7423E-6D89-4D6E-80B2-A8A2344CD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12DEF1-EFBA-4D45-824E-55E008B20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8245F3-E40B-40F5-A0FD-E8D8BDA3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31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130BC965-55E8-4C34-BDC1-C80ABC8333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2971"/>
            <a:ext cx="9526588" cy="299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196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673B2-DE66-4D60-B659-16CEE565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추가 옵션 구성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77DB54-540A-44F5-A7D5-C580BEDCF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2B2B0D-6C7C-490D-9CE2-6B1D1533B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A6D99-0D2B-47BE-81FE-24C85EA2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32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E592C26-CE09-48B6-AF98-D7BB307817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4656"/>
            <a:ext cx="9526588" cy="345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081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6987C-2A29-45BB-9D9A-660B91F2A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설정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C154C-F2A5-4AB1-893B-5EA10EBA6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정상적으로 환경이 구성되었는지 확인하기 위해 몇 가지를 확인해보죠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먼저 </a:t>
            </a:r>
            <a:r>
              <a:rPr lang="en-US" altLang="ko-KR" dirty="0"/>
              <a:t>Beanstalk</a:t>
            </a:r>
            <a:r>
              <a:rPr lang="ko-KR" altLang="en-US" dirty="0"/>
              <a:t>에서 생성해준 </a:t>
            </a:r>
            <a:r>
              <a:rPr lang="en-US" altLang="ko-KR" dirty="0"/>
              <a:t>URL</a:t>
            </a:r>
            <a:r>
              <a:rPr lang="ko-KR" altLang="en-US" dirty="0"/>
              <a:t>로 접속을 해보겠습니다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샘플 애플리케이션에 접속되는 걸 보실 수 있습니다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환경 설정 시 최소 인스턴스 </a:t>
            </a:r>
            <a:r>
              <a:rPr lang="en-US" altLang="ko-KR" dirty="0"/>
              <a:t>2</a:t>
            </a:r>
            <a:r>
              <a:rPr lang="ko-KR" altLang="en-US" dirty="0"/>
              <a:t>대와 </a:t>
            </a:r>
            <a:r>
              <a:rPr lang="en-US" altLang="ko-KR" dirty="0"/>
              <a:t>application </a:t>
            </a:r>
            <a:r>
              <a:rPr lang="ko-KR" altLang="en-US" dirty="0"/>
              <a:t>유형의 로드 </a:t>
            </a:r>
            <a:r>
              <a:rPr lang="ko-KR" altLang="en-US" dirty="0" err="1"/>
              <a:t>밸런서를</a:t>
            </a:r>
            <a:r>
              <a:rPr lang="ko-KR" altLang="en-US" dirty="0"/>
              <a:t> 설정하였기 때문에 정상적으로 생성되었는지 확인해보도록 하겠습니다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2</a:t>
            </a:r>
            <a:r>
              <a:rPr lang="ko-KR" altLang="en-US" dirty="0"/>
              <a:t>개의 인스턴스가 생성되어 있습니다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application </a:t>
            </a:r>
            <a:r>
              <a:rPr lang="ko-KR" altLang="en-US" dirty="0"/>
              <a:t>유형의 </a:t>
            </a:r>
            <a:r>
              <a:rPr lang="ko-KR" altLang="en-US" dirty="0" err="1"/>
              <a:t>로드밸런서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개가 생성되어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4E2191-F4E2-458D-A8BE-8798A2A17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6925CB-8AD6-44CE-88B8-753E39B5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A8E246-EB8D-4CE6-AB1B-D1F0A0779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9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3439A-65C4-483F-A1D4-C6CEC831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설정 확인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5746DA-FAE9-452C-B492-9CC84725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2F93DA-CD03-4AD8-98F1-154D2A2E7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5E383-0DCB-4D16-8CAE-A7F744CF1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34</a:t>
            </a:fld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DAE636C-11E4-4ACE-9CC6-3A08274738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643" y="2108200"/>
            <a:ext cx="7421702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53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1CD73-AFF1-4F57-820F-A11B94E0B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설정 확인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44C83-994E-4993-BD73-7C6701EFB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C06A01-5493-4625-A3F3-81E3E2A1F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8783-76A8-46CB-8E65-E76BA46A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35</a:t>
            </a:fld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1D74E00-6D87-4965-A18A-EEA936C72A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43328"/>
            <a:ext cx="9526588" cy="297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163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DD50C-E8ED-4F3A-975D-15CBF55B6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설정 확인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CE84D-11FE-4F82-9595-6C273B36F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CBC39E-8588-4095-B4AE-A353A0C41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6C510-CD66-48B2-B804-47981F7F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36</a:t>
            </a:fld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4B8F7B2E-034B-4C2A-AC70-37D4E0A14F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98978"/>
            <a:ext cx="9526588" cy="186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456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BFF55-B2EE-4899-87D7-707BA4A0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배포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B6B4C6-5C3E-4AEF-8E25-CCBF78A21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수동으로 배포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실제로 프로덕션 환경을 구성하기 위해서는 도메인 연결</a:t>
            </a:r>
            <a:r>
              <a:rPr lang="en-US" altLang="ko-KR" dirty="0"/>
              <a:t>, </a:t>
            </a:r>
            <a:r>
              <a:rPr lang="ko-KR" altLang="en-US" dirty="0"/>
              <a:t>보안 및 모니터링</a:t>
            </a:r>
            <a:r>
              <a:rPr lang="en-US" altLang="ko-KR" dirty="0"/>
              <a:t>, </a:t>
            </a:r>
            <a:r>
              <a:rPr lang="ko-KR" altLang="en-US" dirty="0"/>
              <a:t>로그 처리 등 훨씬 더 많은 작업이 필요하겠으나 최소한의 설정으로 </a:t>
            </a:r>
            <a:r>
              <a:rPr lang="en-US" altLang="ko-KR" dirty="0"/>
              <a:t>Beanstalk</a:t>
            </a:r>
            <a:r>
              <a:rPr lang="ko-KR" altLang="en-US" dirty="0"/>
              <a:t>을 구성해보는 걸 목표로 잡았기 때문에 바로 배포를 진행해서 결과를 확인해보도록 하겠습니다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대시보드에서 업로드 및 배포를 선택합니다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war</a:t>
            </a:r>
            <a:r>
              <a:rPr lang="ko-KR" altLang="en-US" dirty="0"/>
              <a:t>파일을 선택하고 버전 레이블을 입력한 후 배포를 선택합니다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이벤트 항목에서 배포에 대한 자세한 진행사항을 확인하실 수 있습니다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1</a:t>
            </a:r>
            <a:r>
              <a:rPr lang="ko-KR" altLang="en-US" dirty="0"/>
              <a:t>번 서버가 먼저 배포되고 난 후 로드 </a:t>
            </a:r>
            <a:r>
              <a:rPr lang="ko-KR" altLang="en-US" dirty="0" err="1"/>
              <a:t>밸런서의</a:t>
            </a:r>
            <a:r>
              <a:rPr lang="ko-KR" altLang="en-US" dirty="0"/>
              <a:t> 상태를 확인합니다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만약 정상적이라면 </a:t>
            </a:r>
            <a:r>
              <a:rPr lang="en-US" altLang="ko-KR" dirty="0"/>
              <a:t>2</a:t>
            </a:r>
            <a:r>
              <a:rPr lang="ko-KR" altLang="en-US" dirty="0"/>
              <a:t>번 서버의 배포가 시작되는 걸 확인하실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6906CE-EB68-4AFA-ADDF-B21685E51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CF405B-82FA-4F33-95D9-60C68822A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FBFE0E-A8D2-410C-BA30-085360F92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02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09E01-CB84-4B29-9943-7DB003EB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배포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147B05-498E-4BF7-91ED-3042DC2DE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19BE83-1DAA-4990-BEAB-9CE74384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D5FB2B-C0F9-4DF0-98B8-F7011A6D3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38</a:t>
            </a:fld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B9DCE9-E8E5-4D7F-AF4E-BC48521A87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48238"/>
            <a:ext cx="9526588" cy="196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793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2EE29-11A9-4816-B541-F2CF25D6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배포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D968A4-AEA1-4056-AC41-DCF3703F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A41712-57EB-4DC4-8938-4EC592D22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BB940E-8774-4C5E-A7D8-ABD009BBD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39</a:t>
            </a:fld>
            <a:endParaRPr 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C886D95F-7399-4BB4-86BC-BFB110B46C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650" y="2108200"/>
            <a:ext cx="5205688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25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B1CE8-E3A1-4240-B120-40C0DA3D5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 CD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AE905A-1DBF-487D-975D-EEFFE260D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1. </a:t>
            </a:r>
            <a:r>
              <a:rPr lang="en-US" altLang="ko-KR" dirty="0" err="1"/>
              <a:t>Github</a:t>
            </a:r>
            <a:r>
              <a:rPr lang="ko-KR" altLang="en-US" dirty="0"/>
              <a:t>에 소스를 </a:t>
            </a:r>
            <a:r>
              <a:rPr lang="en-US" altLang="ko-KR" dirty="0"/>
              <a:t>push</a:t>
            </a:r>
            <a:r>
              <a:rPr lang="ko-KR" altLang="en-US" dirty="0"/>
              <a:t>를 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2. </a:t>
            </a:r>
            <a:r>
              <a:rPr lang="en-US" altLang="ko-KR" dirty="0" err="1"/>
              <a:t>Github</a:t>
            </a:r>
            <a:r>
              <a:rPr lang="ko-KR" altLang="en-US" dirty="0"/>
              <a:t>에서 </a:t>
            </a:r>
            <a:r>
              <a:rPr lang="en-US" altLang="ko-KR" dirty="0"/>
              <a:t>Jenkins</a:t>
            </a:r>
            <a:r>
              <a:rPr lang="ko-KR" altLang="en-US" dirty="0"/>
              <a:t>로 </a:t>
            </a:r>
            <a:r>
              <a:rPr lang="en-US" altLang="ko-KR" dirty="0" err="1"/>
              <a:t>WebHook</a:t>
            </a:r>
            <a:r>
              <a:rPr lang="ko-KR" altLang="en-US" dirty="0"/>
              <a:t>을 날리게 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3. Jenkins</a:t>
            </a:r>
            <a:r>
              <a:rPr lang="ko-KR" altLang="en-US" dirty="0"/>
              <a:t>에서는 소스를 </a:t>
            </a:r>
            <a:r>
              <a:rPr lang="en-US" altLang="ko-KR" dirty="0"/>
              <a:t>war</a:t>
            </a:r>
            <a:r>
              <a:rPr lang="ko-KR" altLang="en-US" dirty="0"/>
              <a:t>로 빌드 후 </a:t>
            </a:r>
            <a:r>
              <a:rPr lang="en-US" altLang="ko-KR" dirty="0"/>
              <a:t>S3</a:t>
            </a:r>
            <a:r>
              <a:rPr lang="ko-KR" altLang="en-US" dirty="0"/>
              <a:t>에 업로드하고 난 후 </a:t>
            </a:r>
            <a:r>
              <a:rPr lang="en-US" altLang="ko-KR" dirty="0"/>
              <a:t>Elastic Beanstalk</a:t>
            </a:r>
            <a:r>
              <a:rPr lang="ko-KR" altLang="en-US" dirty="0"/>
              <a:t>으로 </a:t>
            </a:r>
            <a:r>
              <a:rPr lang="en-US" altLang="ko-KR" dirty="0"/>
              <a:t>Deploy </a:t>
            </a:r>
            <a:r>
              <a:rPr lang="ko-KR" altLang="en-US" dirty="0"/>
              <a:t>명령을 내리게 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4. </a:t>
            </a:r>
            <a:r>
              <a:rPr lang="en-US" altLang="ko-KR" dirty="0" err="1"/>
              <a:t>Eleastic</a:t>
            </a:r>
            <a:r>
              <a:rPr lang="en-US" altLang="ko-KR" dirty="0"/>
              <a:t> Beanstalk</a:t>
            </a:r>
            <a:r>
              <a:rPr lang="ko-KR" altLang="en-US" dirty="0"/>
              <a:t>은 </a:t>
            </a:r>
            <a:r>
              <a:rPr lang="en-US" altLang="ko-KR" dirty="0"/>
              <a:t>S3</a:t>
            </a:r>
            <a:r>
              <a:rPr lang="ko-KR" altLang="en-US" dirty="0"/>
              <a:t>에 </a:t>
            </a:r>
            <a:r>
              <a:rPr lang="ko-KR" altLang="en-US" dirty="0" err="1"/>
              <a:t>업로드된</a:t>
            </a:r>
            <a:r>
              <a:rPr lang="ko-KR" altLang="en-US" dirty="0"/>
              <a:t> </a:t>
            </a:r>
            <a:r>
              <a:rPr lang="en-US" altLang="ko-KR" dirty="0"/>
              <a:t>war</a:t>
            </a:r>
            <a:r>
              <a:rPr lang="ko-KR" altLang="en-US" dirty="0"/>
              <a:t>파일을 가지고 각 서버로 배포를 진행하게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B8113C-9CCE-44E9-87E9-080EA78F8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0E228-DE7F-4E73-B808-1F23A4CD5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189E10-7F74-42DE-93E0-6895B92C8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85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63EE6-A63E-404A-ACFB-398D6C55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배포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C655AE-362B-4A36-896A-95DB7515A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00ADF-C4EA-4442-8F4F-F0BDE01A9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91B9E4-B849-4911-AAFC-2C2F81377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40</a:t>
            </a:fld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9C5E55CA-93B1-4C6F-9429-D8FA495379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14" y="2108200"/>
            <a:ext cx="8774759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281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8FD88-8371-4E3B-89D0-4CEB383C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배포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727000-BB64-4D6D-946C-D03A7509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배포가 모두 완료되었으면 다시 </a:t>
            </a:r>
            <a:r>
              <a:rPr lang="en-US" altLang="ko-KR" dirty="0"/>
              <a:t>URL</a:t>
            </a:r>
            <a:r>
              <a:rPr lang="ko-KR" altLang="en-US" dirty="0"/>
              <a:t>에 접근해서 정상적으로 접속되는지 확인해보도록 하겠습니다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잘 접속되고 원하는 결과물이 나오는 것으로 확인됩니다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E5FE00-5B6A-4856-AB38-E0D49D24E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141876-B05F-4162-8161-C8213A7EB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48567F-5E0F-4402-9FBC-A2635E4B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A0F3B-500A-4017-A890-FB96285B5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배포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0C4798-4502-4DAD-B485-8FB58D7C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34D0FC-1A80-4064-AA2F-7F242267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26F56-C3F1-40FB-8839-87B9DB81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42</a:t>
            </a:fld>
            <a:endParaRPr 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80224C3B-DDA6-4508-8FB5-964DCA7ACE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81" y="3392487"/>
            <a:ext cx="675322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642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65D5E-7399-403B-967C-74FAF568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롤백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53B2E2-59A8-4DFE-8D96-227FECD62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프로덕션 환경에 배포 시에는 항상 롤백에 대한 방안을 마련 후 배포하는 것이 좋습니다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Blue/Green </a:t>
            </a:r>
            <a:r>
              <a:rPr lang="ko-KR" altLang="en-US" dirty="0"/>
              <a:t>배포 시에는 이전 환경과 </a:t>
            </a:r>
            <a:r>
              <a:rPr lang="en-US" altLang="ko-KR" dirty="0"/>
              <a:t>URL Swapping</a:t>
            </a:r>
            <a:r>
              <a:rPr lang="ko-KR" altLang="en-US" dirty="0"/>
              <a:t>을 통해 롤백이 가능하지만 나머지 배포 방식에서는 이전 버전의 애플리케이션을 다시 재배포하는 방식으로 롤백이 가능합니다</a:t>
            </a:r>
            <a:r>
              <a:rPr lang="en-US" altLang="ko-KR" dirty="0"/>
              <a:t>. </a:t>
            </a:r>
            <a:r>
              <a:rPr lang="ko-KR" altLang="en-US" dirty="0"/>
              <a:t>이를 위해서 </a:t>
            </a:r>
            <a:r>
              <a:rPr lang="en-US" altLang="ko-KR" dirty="0"/>
              <a:t>Beanstalk</a:t>
            </a:r>
            <a:r>
              <a:rPr lang="ko-KR" altLang="en-US" dirty="0"/>
              <a:t>은 애플리케이션별로 버전을 관리하고 이전 버전 다운로드를 다시 배포할 수 있도록 기능을 제공합니다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애플리케이션 버전 메뉴에서 그동안 </a:t>
            </a:r>
            <a:r>
              <a:rPr lang="ko-KR" altLang="en-US" dirty="0" err="1"/>
              <a:t>업로드된</a:t>
            </a:r>
            <a:r>
              <a:rPr lang="ko-KR" altLang="en-US" dirty="0"/>
              <a:t> 애플리케이션들이 표시됩니다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롤백은 원하는 버전을 선택 후 작업 </a:t>
            </a:r>
            <a:r>
              <a:rPr lang="en-US" altLang="ko-KR" dirty="0"/>
              <a:t>&gt; </a:t>
            </a:r>
            <a:r>
              <a:rPr lang="ko-KR" altLang="en-US" dirty="0"/>
              <a:t>배포를 선택하시면 해당 버전으로 </a:t>
            </a:r>
            <a:r>
              <a:rPr lang="ko-KR" altLang="en-US" dirty="0" err="1"/>
              <a:t>재배포되는</a:t>
            </a:r>
            <a:r>
              <a:rPr lang="ko-KR" altLang="en-US" dirty="0"/>
              <a:t> 것을 확인하실 수 있습니다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이번에는 </a:t>
            </a:r>
            <a:r>
              <a:rPr lang="en-US" altLang="ko-KR" dirty="0"/>
              <a:t>Sample Application</a:t>
            </a:r>
            <a:r>
              <a:rPr lang="ko-KR" altLang="en-US" dirty="0"/>
              <a:t>으로 되돌려보도록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FC918-7751-4758-90FD-D9B2E5A7F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857DE-314E-460A-A57B-ABEE02FF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B6372B-9C05-4349-96B7-69414B220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82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35A3F7-6503-475C-B082-9FFB9E5EE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롤백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F178DD-F284-4B5C-A99F-24848C96F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635E77-7A55-44EB-92EB-1B6F6FD4A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E6D8E-EC9B-4E91-9C84-51E3CA9F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44</a:t>
            </a:fld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F34B4034-9996-4E91-B6FB-9076EA2D65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46436"/>
            <a:ext cx="9526588" cy="216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768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18A9C-D61F-449C-8CE8-8F944DE7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롤백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D42F8A-56E6-446E-AD9F-52FFCB538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CD996F-C9B4-4792-A8E9-43C016DD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365FC3-2995-46C6-9B98-F86D9579F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45</a:t>
            </a:fld>
            <a:endParaRPr lang="en-US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7613D3C8-00FA-4FA0-8C7C-877DA72896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87288"/>
            <a:ext cx="9526588" cy="208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842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8EDF5-CD5E-4FCE-9A19-C22388AE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롤백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26C470-00A8-4F6B-9D3F-D8175084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4EE05D-75C9-4316-BB3A-486D7E0DE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2044D-2535-482D-ADED-9C3B2D38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46</a:t>
            </a:fld>
            <a:endParaRPr lang="en-US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F5FE61DF-45D6-4453-825B-C509A2645F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94" y="2492375"/>
            <a:ext cx="54102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5320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FDEA0-6C64-4942-B36C-07DAA98FA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롤백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FE6169-0692-4E73-848B-310E62081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URL</a:t>
            </a:r>
            <a:r>
              <a:rPr lang="ko-KR" altLang="en-US" dirty="0"/>
              <a:t>에 접근하시면 다시 </a:t>
            </a:r>
            <a:r>
              <a:rPr lang="en-US" altLang="ko-KR" dirty="0"/>
              <a:t>Sample Application</a:t>
            </a:r>
            <a:r>
              <a:rPr lang="ko-KR" altLang="en-US" dirty="0"/>
              <a:t>으로 </a:t>
            </a:r>
            <a:r>
              <a:rPr lang="ko-KR" altLang="en-US" dirty="0" err="1"/>
              <a:t>롤백된</a:t>
            </a:r>
            <a:r>
              <a:rPr lang="ko-KR" altLang="en-US" dirty="0"/>
              <a:t> 것을 확인하실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CA762-8751-449E-81B3-A1DED0603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6D6DA3-F566-4C69-BBBA-A1880D7D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FE54F2-7973-40B8-B665-AFB9E372C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13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5A2C37-D298-4802-8B88-4E0BF4BA0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롤백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BFF82-A518-47A6-8EB0-70F3D8491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E9218-92B6-433B-9FAF-3D5F0C836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83C0B9-CAD7-41AD-863A-6EF4E497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48</a:t>
            </a:fld>
            <a:endParaRPr lang="en-US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16844043-DE30-42CC-86C2-DD8BB207FF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851" y="2108200"/>
            <a:ext cx="7851285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353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추상적인 꼬인 여러 색 코드">
            <a:extLst>
              <a:ext uri="{FF2B5EF4-FFF2-40B4-BE49-F238E27FC236}">
                <a16:creationId xmlns:a16="http://schemas.microsoft.com/office/drawing/2014/main" id="{F72FC309-5A7A-4951-9092-EFE72C833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7000"/>
          </a:blip>
          <a:srcRect t="14102" b="1628"/>
          <a:stretch/>
        </p:blipFill>
        <p:spPr>
          <a:xfrm>
            <a:off x="-1" y="1"/>
            <a:ext cx="12191999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7060E2D-6249-49F9-8B47-B856C2EB1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818488"/>
            <a:ext cx="9542755" cy="1029418"/>
          </a:xfrm>
        </p:spPr>
        <p:txBody>
          <a:bodyPr anchor="ctr">
            <a:normAutofit fontScale="90000"/>
          </a:bodyPr>
          <a:lstStyle/>
          <a:p>
            <a:r>
              <a:rPr lang="en-US" altLang="ko-KR" sz="4000" dirty="0">
                <a:solidFill>
                  <a:schemeClr val="tx1"/>
                </a:solidFill>
              </a:rPr>
              <a:t>CI CD </a:t>
            </a:r>
            <a:r>
              <a:rPr lang="ko-KR" altLang="en-US" sz="4000" dirty="0">
                <a:solidFill>
                  <a:schemeClr val="tx1"/>
                </a:solidFill>
              </a:rPr>
              <a:t>구축 </a:t>
            </a:r>
            <a:r>
              <a:rPr lang="en-US" altLang="ko-KR" sz="4000" dirty="0" err="1">
                <a:solidFill>
                  <a:schemeClr val="tx1"/>
                </a:solidFill>
              </a:rPr>
              <a:t>Springboot</a:t>
            </a:r>
            <a:r>
              <a:rPr lang="en-US" altLang="ko-KR" sz="4000" dirty="0">
                <a:solidFill>
                  <a:schemeClr val="tx1"/>
                </a:solidFill>
              </a:rPr>
              <a:t> </a:t>
            </a:r>
            <a:r>
              <a:rPr lang="ko-KR" altLang="en-US" sz="4000" dirty="0">
                <a:solidFill>
                  <a:schemeClr val="tx1"/>
                </a:solidFill>
              </a:rPr>
              <a:t>프로젝트 </a:t>
            </a:r>
            <a:r>
              <a:rPr lang="en-US" altLang="ko-KR" sz="4000" dirty="0">
                <a:solidFill>
                  <a:schemeClr val="tx1"/>
                </a:solidFill>
              </a:rPr>
              <a:t>with Elastic Beanstalk Tomcat and Jenkins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A76ABB-8B88-4B13-8A40-FEE68BE63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812" y="668142"/>
            <a:ext cx="8836328" cy="969917"/>
          </a:xfrm>
        </p:spPr>
        <p:txBody>
          <a:bodyPr anchor="t"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Malgun Gothic Semilight (본문)"/>
              </a:rPr>
              <a:t>Part2. Jenkins </a:t>
            </a:r>
            <a:r>
              <a:rPr lang="ko-KR" altLang="en-US" dirty="0">
                <a:solidFill>
                  <a:schemeClr val="tx1"/>
                </a:solidFill>
                <a:latin typeface="Malgun Gothic Semilight (본문)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924758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AB4AD-FF30-4CAD-8F50-434F8057E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Spring </a:t>
            </a:r>
            <a:r>
              <a:rPr lang="ko-KR" altLang="en-US" dirty="0"/>
              <a:t>프로젝트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5D5E0C-EE44-4E48-A2DD-17996AD59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핵심은 서버에 배포할 </a:t>
            </a:r>
            <a:r>
              <a:rPr lang="en-US" altLang="ko-KR" dirty="0"/>
              <a:t>war </a:t>
            </a:r>
            <a:r>
              <a:rPr lang="ko-KR" altLang="en-US" dirty="0"/>
              <a:t>파일을 생성하는 것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1.1 New Project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File &gt; New &gt; Project</a:t>
            </a:r>
            <a:r>
              <a:rPr lang="ko-KR" altLang="en-US" dirty="0"/>
              <a:t>에서 </a:t>
            </a:r>
            <a:r>
              <a:rPr lang="en-US" altLang="ko-KR" dirty="0"/>
              <a:t>Spring </a:t>
            </a:r>
            <a:r>
              <a:rPr lang="en-US" altLang="ko-KR" dirty="0" err="1"/>
              <a:t>Initializr</a:t>
            </a:r>
            <a:r>
              <a:rPr lang="ko-KR" altLang="en-US" dirty="0"/>
              <a:t>를 선택하고 </a:t>
            </a:r>
            <a:r>
              <a:rPr lang="en-US" altLang="ko-KR" dirty="0"/>
              <a:t>SDK</a:t>
            </a:r>
            <a:r>
              <a:rPr lang="ko-KR" altLang="en-US" dirty="0"/>
              <a:t>는 </a:t>
            </a:r>
            <a:r>
              <a:rPr lang="en-US" altLang="ko-KR" dirty="0"/>
              <a:t>Java 1.8</a:t>
            </a:r>
            <a:r>
              <a:rPr lang="ko-KR" altLang="en-US" dirty="0"/>
              <a:t>을 선택합니다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Gradle Project</a:t>
            </a:r>
            <a:r>
              <a:rPr lang="ko-KR" altLang="en-US" dirty="0"/>
              <a:t>를 선택하고 </a:t>
            </a:r>
            <a:r>
              <a:rPr lang="en-US" altLang="ko-KR" dirty="0"/>
              <a:t>Packaging</a:t>
            </a:r>
            <a:r>
              <a:rPr lang="ko-KR" altLang="en-US" dirty="0"/>
              <a:t>은 </a:t>
            </a:r>
            <a:r>
              <a:rPr lang="en-US" altLang="ko-KR" dirty="0"/>
              <a:t>war</a:t>
            </a:r>
            <a:r>
              <a:rPr lang="ko-KR" altLang="en-US" dirty="0"/>
              <a:t>로 선택합니다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Dependency</a:t>
            </a:r>
            <a:r>
              <a:rPr lang="ko-KR" altLang="en-US" dirty="0"/>
              <a:t>는 간단하게 </a:t>
            </a:r>
            <a:r>
              <a:rPr lang="en-US" altLang="ko-KR" dirty="0"/>
              <a:t>Spring Web</a:t>
            </a:r>
            <a:r>
              <a:rPr lang="ko-KR" altLang="en-US" dirty="0"/>
              <a:t>과 </a:t>
            </a:r>
            <a:r>
              <a:rPr lang="en-US" altLang="ko-KR" dirty="0" err="1"/>
              <a:t>Thymeleaf</a:t>
            </a:r>
            <a:r>
              <a:rPr lang="ko-KR" altLang="en-US" dirty="0"/>
              <a:t>만 추가하도록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465456-1E88-4DA9-8612-733B965A5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A9C266-168C-4688-899C-9F0B9D7FE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81BE18-8525-4A0A-A532-8B3C89E1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08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6BB64-49EC-4413-AB86-CA417EA3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IAM Role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098DEC-F7CF-4766-8E12-B16997B50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IAM Role</a:t>
            </a:r>
            <a:r>
              <a:rPr lang="ko-KR" altLang="en-US" dirty="0"/>
              <a:t>을 생성하고 </a:t>
            </a:r>
            <a:r>
              <a:rPr lang="en-US" altLang="ko-KR" dirty="0"/>
              <a:t>EC2</a:t>
            </a:r>
            <a:r>
              <a:rPr lang="ko-KR" altLang="en-US" dirty="0"/>
              <a:t>에 </a:t>
            </a:r>
            <a:r>
              <a:rPr lang="en-US" altLang="ko-KR" dirty="0"/>
              <a:t>Jenkins</a:t>
            </a:r>
            <a:r>
              <a:rPr lang="ko-KR" altLang="en-US" dirty="0"/>
              <a:t>를 설치한 후 </a:t>
            </a:r>
            <a:r>
              <a:rPr lang="en-US" altLang="ko-KR" dirty="0"/>
              <a:t>Role</a:t>
            </a:r>
            <a:r>
              <a:rPr lang="ko-KR" altLang="en-US" dirty="0"/>
              <a:t>과 연결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AWS CLI</a:t>
            </a:r>
            <a:r>
              <a:rPr lang="ko-KR" altLang="en-US" dirty="0"/>
              <a:t>를 통해 </a:t>
            </a:r>
            <a:r>
              <a:rPr lang="en-US" altLang="ko-KR" dirty="0"/>
              <a:t>S3</a:t>
            </a:r>
            <a:r>
              <a:rPr lang="ko-KR" altLang="en-US" dirty="0"/>
              <a:t>와 </a:t>
            </a:r>
            <a:r>
              <a:rPr lang="en-US" altLang="ko-KR" dirty="0"/>
              <a:t>Elastic Beanstalk</a:t>
            </a:r>
            <a:r>
              <a:rPr lang="ko-KR" altLang="en-US" dirty="0"/>
              <a:t>에 접근하기 위해 역할을 하나 생성하도록 하겠습니다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IAM &gt; </a:t>
            </a:r>
            <a:r>
              <a:rPr lang="ko-KR" altLang="en-US" dirty="0"/>
              <a:t>역할로 이동 후 역할 만들기를 선택합니다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Jenkins</a:t>
            </a:r>
            <a:r>
              <a:rPr lang="ko-KR" altLang="en-US" dirty="0"/>
              <a:t>가 설치된 </a:t>
            </a:r>
            <a:r>
              <a:rPr lang="en-US" altLang="ko-KR" dirty="0"/>
              <a:t>EC2</a:t>
            </a:r>
            <a:r>
              <a:rPr lang="ko-KR" altLang="en-US" dirty="0"/>
              <a:t>에서 접근하기 때문에 </a:t>
            </a:r>
            <a:r>
              <a:rPr lang="en-US" altLang="ko-KR" dirty="0"/>
              <a:t>AWS </a:t>
            </a:r>
            <a:r>
              <a:rPr lang="ko-KR" altLang="en-US" dirty="0"/>
              <a:t>서비스를 선택하고 </a:t>
            </a:r>
            <a:r>
              <a:rPr lang="en-US" altLang="ko-KR" dirty="0"/>
              <a:t>EC2</a:t>
            </a:r>
            <a:r>
              <a:rPr lang="ko-KR" altLang="en-US" dirty="0"/>
              <a:t>를 선택합니다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추가해야 될 정책은 두 가지입니다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1) AmazonS3FullAccess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2) </a:t>
            </a:r>
            <a:r>
              <a:rPr lang="en-US" altLang="ko-KR" dirty="0" err="1"/>
              <a:t>AmazonElasticBeanstalkFullAccess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8B52AE-73BF-48FE-8E6A-E84F4C6AE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771B2A-1601-4544-8F75-68C7EDA51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Part2. Jenkins </a:t>
            </a:r>
            <a:r>
              <a:rPr lang="ko-KR" altLang="en-US" dirty="0"/>
              <a:t>설치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780CFA-75CC-49AA-AC3F-D267991A4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7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6D34F-15A0-4EF4-8F8B-3BB0433D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IAM Role </a:t>
            </a:r>
            <a:r>
              <a:rPr lang="ko-KR" altLang="en-US" dirty="0"/>
              <a:t>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73AB13-1555-44C8-A87E-39D77EDC8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9D43E-0BD5-4FDA-8DB4-BD6AE4EC5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DBF4DE-554B-4820-B47D-EE156688A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51</a:t>
            </a:fld>
            <a:endParaRPr lang="en-US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EEED7F75-C8D1-41E2-A7DD-263FADBB17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76483"/>
            <a:ext cx="9526588" cy="330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9316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CCC26-29D6-41B1-B1DC-2A6758FF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IAM Role </a:t>
            </a:r>
            <a:r>
              <a:rPr lang="ko-KR" altLang="en-US" dirty="0"/>
              <a:t>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49CD2-3FD0-4D1A-9B1D-2459935BA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8A5E0E-BBC0-4303-B495-80AF49C75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1B6D1-85B2-4316-9413-71FBF609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52</a:t>
            </a:fld>
            <a:endParaRPr lang="en-US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38C09260-9200-41A9-A079-3808F96128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577" y="2108200"/>
            <a:ext cx="4169833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877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B0825-0D49-41D1-8D3B-D73B779F6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IAM Role </a:t>
            </a:r>
            <a:r>
              <a:rPr lang="ko-KR" altLang="en-US" dirty="0"/>
              <a:t>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8A4AC5-0710-4204-A1D7-DC5057FC0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FFB625-9AD6-4432-98FA-3A2DC7949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1338C-25BF-4C8A-A8F7-96C7811D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53</a:t>
            </a:fld>
            <a:endParaRPr lang="en-US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9B726916-6A0F-486E-B416-695CFC25F1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82" y="2108200"/>
            <a:ext cx="8408024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877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E3DA3-8BE9-4BFE-9F39-B026AFE30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IAM Role </a:t>
            </a:r>
            <a:r>
              <a:rPr lang="ko-KR" altLang="en-US" dirty="0"/>
              <a:t>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B03C92-C224-4D03-8F1B-EDCDF4E86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CEC67C-3E3C-45C2-BF5E-3E5E2C73A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5DC7C8-2026-408B-84C0-8B56594F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54</a:t>
            </a:fld>
            <a:endParaRPr lang="en-US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AA84FB4C-5BC7-41A6-AE37-A0C3564541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397" y="2108200"/>
            <a:ext cx="6356194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698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FDD71-D136-454B-8A32-26857012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IAM Role </a:t>
            </a:r>
            <a:r>
              <a:rPr lang="ko-KR" altLang="en-US" dirty="0"/>
              <a:t>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6AF8E0-180E-4112-86F1-4B3A159D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9E35D6-4C9F-4ACD-9F58-1A89D7790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71C28B-CAB0-4CC0-BF5A-0654C8061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55</a:t>
            </a:fld>
            <a:endParaRPr lang="en-US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4D27DF1-2A38-453C-9C32-BE98DACA22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137" y="2108200"/>
            <a:ext cx="4124713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805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528BE-805D-4A11-9E08-71E58FBD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IAM Role </a:t>
            </a:r>
            <a:r>
              <a:rPr lang="ko-KR" altLang="en-US" dirty="0"/>
              <a:t>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0C74E0-E815-45DD-9B17-AAD342C61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583828-F3A1-4E8B-A558-70A808FBD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4084E-45D5-4B8A-AEBD-80340419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56</a:t>
            </a:fld>
            <a:endParaRPr lang="en-US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C8B4D96A-6B32-4BCC-84B6-0B70AA8A8F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209" y="2108200"/>
            <a:ext cx="4162569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8830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12AF5-C8C5-424E-B062-4C6B7CEB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EC2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89595-457A-4CA8-8258-B2BDB8D1E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Jenkins</a:t>
            </a:r>
            <a:r>
              <a:rPr lang="ko-KR" altLang="en-US" dirty="0"/>
              <a:t>를 설치할 </a:t>
            </a:r>
            <a:r>
              <a:rPr lang="en-US" altLang="ko-KR" dirty="0"/>
              <a:t>EC2 </a:t>
            </a:r>
            <a:r>
              <a:rPr lang="ko-KR" altLang="en-US" dirty="0"/>
              <a:t>인스턴스를 </a:t>
            </a:r>
            <a:r>
              <a:rPr lang="en-US" altLang="ko-KR" dirty="0"/>
              <a:t>Ubuntu 18.04 </a:t>
            </a:r>
            <a:r>
              <a:rPr lang="ko-KR" altLang="en-US" dirty="0"/>
              <a:t>버전으로 만들어보도록 하겠습니다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err="1"/>
              <a:t>Redhat</a:t>
            </a:r>
            <a:r>
              <a:rPr lang="en-US" altLang="ko-KR" dirty="0"/>
              <a:t> </a:t>
            </a:r>
            <a:r>
              <a:rPr lang="ko-KR" altLang="en-US" dirty="0"/>
              <a:t>베이스인 </a:t>
            </a:r>
            <a:r>
              <a:rPr lang="en-US" altLang="ko-KR" dirty="0" err="1"/>
              <a:t>Amazone</a:t>
            </a:r>
            <a:r>
              <a:rPr lang="en-US" altLang="ko-KR" dirty="0"/>
              <a:t> Linux AMI</a:t>
            </a:r>
            <a:r>
              <a:rPr lang="ko-KR" altLang="en-US" dirty="0"/>
              <a:t>로 진행하실 분은 몇 가지 설정</a:t>
            </a:r>
            <a:r>
              <a:rPr lang="en-US" altLang="ko-KR" dirty="0"/>
              <a:t>(ex.. Git, AWS CLI, Java </a:t>
            </a:r>
            <a:r>
              <a:rPr lang="ko-KR" altLang="en-US" dirty="0"/>
              <a:t>기본 설치 여부 등</a:t>
            </a:r>
            <a:r>
              <a:rPr lang="en-US" altLang="ko-KR" dirty="0"/>
              <a:t>..)</a:t>
            </a:r>
            <a:r>
              <a:rPr lang="ko-KR" altLang="en-US" dirty="0"/>
              <a:t>이나 명령어가 </a:t>
            </a:r>
            <a:r>
              <a:rPr lang="en-US" altLang="ko-KR" dirty="0"/>
              <a:t>Ubuntu</a:t>
            </a:r>
            <a:r>
              <a:rPr lang="ko-KR" altLang="en-US" dirty="0"/>
              <a:t>와 차이 나기 때문에 따로 구글 신에게 물어보셔서 진행해보시는 걸 </a:t>
            </a:r>
            <a:r>
              <a:rPr lang="ko-KR" altLang="en-US" dirty="0" err="1"/>
              <a:t>권장드립니다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D0A77E-21E8-461A-B89A-4BCF9149F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44D7FE-A7C6-48B4-B903-FA69BF86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74FB3-ECB4-4058-9220-0F7424E3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16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77174-E357-40CC-8047-047D5C56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인스턴스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E3CA9D-1A13-4077-B3DF-4116A2713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인스턴스 시작을 눌러 </a:t>
            </a:r>
            <a:r>
              <a:rPr lang="en-US" altLang="ko-KR" dirty="0"/>
              <a:t>Ubuntu Server 18.04</a:t>
            </a:r>
            <a:r>
              <a:rPr lang="ko-KR" altLang="en-US" dirty="0"/>
              <a:t>를 선택합니다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인스턴스 유형은 선택은 </a:t>
            </a:r>
            <a:r>
              <a:rPr lang="en-US" altLang="ko-KR" dirty="0"/>
              <a:t>t2.small</a:t>
            </a:r>
            <a:r>
              <a:rPr lang="ko-KR" altLang="en-US" dirty="0"/>
              <a:t>로 진행하겠습니다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t2.nano, t2.micro</a:t>
            </a:r>
            <a:r>
              <a:rPr lang="ko-KR" altLang="en-US" dirty="0"/>
              <a:t>로 진행하게 되면 </a:t>
            </a:r>
            <a:r>
              <a:rPr lang="en-US" altLang="ko-KR" dirty="0"/>
              <a:t>Jenkins </a:t>
            </a:r>
            <a:r>
              <a:rPr lang="ko-KR" altLang="en-US" dirty="0"/>
              <a:t>설치까지는 되나 </a:t>
            </a:r>
            <a:r>
              <a:rPr lang="en-US" altLang="ko-KR" dirty="0"/>
              <a:t>build</a:t>
            </a:r>
            <a:r>
              <a:rPr lang="ko-KR" altLang="en-US" dirty="0"/>
              <a:t>시 종종 메모리 부족으로 서버가 다운되는 현상이 발생하였었습니다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45DBE0-A53A-4D9D-B86A-79848BAE7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A0760B-1074-4557-B3C4-41C68686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F26495-233A-465D-9895-0DA3DD7C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30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D1560-4042-4934-B973-DF77D9334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인스턴스 추가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F203B1-D393-499F-A268-AD04E20D2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D89C41-0132-42E7-8DFD-516EFD780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24628-0121-499E-9656-6F872C715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59</a:t>
            </a:fld>
            <a:endParaRPr lang="en-US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348058D4-3F53-4FC5-A11A-8B553E28A3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66" y="2108200"/>
            <a:ext cx="8633856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66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4938E-7F61-4A4E-BEDA-83292A5F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Spring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FA5B5-98C9-492D-BA44-52BA3EF7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EE9D1-C9E6-4784-858D-F556C3DF4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C1F785-1114-4BC8-90AC-02E130454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CBE919-E73A-49EA-84DA-A54D0BF858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938" y="2108200"/>
            <a:ext cx="7529111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2101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F07E4-30B3-467A-ACC5-8673CD331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인스턴스 추가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CC4878-367C-4EF5-A67C-2E61732A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A716F2-5572-4628-98E5-F57736AFF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DB1A0-CE94-422D-92A2-2D7C0231C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60</a:t>
            </a:fld>
            <a:endParaRPr lang="en-US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CDEC40D3-4AE4-414F-82CF-4BC7911CD7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33" y="2108200"/>
            <a:ext cx="8120121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37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83870A-8234-4DF0-BC94-335EAFFD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인스턴스 추가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F71884-82E1-4DE7-A5D5-3D1083E4E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8351BD-E99F-483F-8901-2E0B447F0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533A4E-93A0-409F-A765-7D87223BC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61</a:t>
            </a:fld>
            <a:endParaRPr lang="en-US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0414E074-1A97-4802-8D18-4270926E40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674" y="2108200"/>
            <a:ext cx="8069639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0182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0153A-1662-45AE-82D7-11FCA76F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인스턴스 추가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85C79-85D6-45DF-B5ED-B1C82096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8A0257-9019-4582-9E8B-EC550FC3C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98B23-B9BC-484D-9688-93CA0739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62</a:t>
            </a:fld>
            <a:endParaRPr lang="en-US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B7E9249E-C3C8-499D-9B3A-B4C17F1F57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174" y="2108200"/>
            <a:ext cx="8166639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6472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AAA06-A29E-43B8-AFE7-E7107C45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인스턴스 추가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F35B13-187F-4F2E-92D6-47C7F8A9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E2ADD9-9774-4E59-B20B-B2520C0D5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F8407D-0700-415F-A6CA-F8D50BF3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63</a:t>
            </a:fld>
            <a:endParaRPr lang="en-US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6602F410-A1FD-4B0F-8A8F-A85A884E77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1" y="2108200"/>
            <a:ext cx="8165606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954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D03C3-5B98-412E-BDC9-4C023179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인스턴스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0AD449-FD28-444B-8803-46D6FF0EF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보안 그룹을 설정합니다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보안 그룹 이름과 설명을 입력한 후 </a:t>
            </a:r>
            <a:r>
              <a:rPr lang="en-US" altLang="ko-KR" dirty="0"/>
              <a:t>22 </a:t>
            </a:r>
            <a:r>
              <a:rPr lang="ko-KR" altLang="en-US" dirty="0"/>
              <a:t>포트의 경우 내부에서만 접속 가능하도록 설정하고 </a:t>
            </a:r>
            <a:r>
              <a:rPr lang="en-US" altLang="ko-KR" dirty="0"/>
              <a:t>80 </a:t>
            </a:r>
            <a:r>
              <a:rPr lang="ko-KR" altLang="en-US" dirty="0"/>
              <a:t>포트는 </a:t>
            </a:r>
            <a:r>
              <a:rPr lang="en-US" altLang="ko-KR" dirty="0"/>
              <a:t>Git</a:t>
            </a:r>
            <a:r>
              <a:rPr lang="ko-KR" altLang="en-US" dirty="0"/>
              <a:t>으로부터 </a:t>
            </a:r>
            <a:r>
              <a:rPr lang="en-US" altLang="ko-KR" dirty="0"/>
              <a:t>webhook</a:t>
            </a:r>
            <a:r>
              <a:rPr lang="ko-KR" altLang="en-US" dirty="0"/>
              <a:t>을 받아야 하기 때문에 위치 무관으로 설정합니다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6D975A-7E97-487D-944E-63F027202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8A2995-1514-4906-AED1-1F281B35D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81536F-81F0-4F4B-B243-098CD66CD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553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242FE-B021-4ACE-BB5C-1BEFDC6C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인스턴스 추가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15B50-81A5-4202-91A7-BB09B9C06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FA07EB-C24D-40D8-81FE-CAC4189B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273DDC-8CD1-4184-8362-BFB1925E8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65</a:t>
            </a:fld>
            <a:endParaRPr lang="en-US"/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A68C39A4-803E-45E6-B42B-7751C8EE99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38" y="2108200"/>
            <a:ext cx="8231112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8241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34D85-C9B1-4B0B-96B5-F9867F82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인스턴스 추가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7C1C5-19CF-4605-A393-744B292C0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4A7912-39FC-4C83-ACA8-6543F1238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B71F93-8775-454E-8F87-4EB98B08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66</a:t>
            </a:fld>
            <a:endParaRPr lang="en-US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FDF8ACC3-7625-4A78-B606-C89C656163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327" y="2108200"/>
            <a:ext cx="8126334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6066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A5F8C-F1B9-45BE-B58A-A213C87A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인스턴스 추가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202E3C-E21E-47E0-A753-F98E511AD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DBB76-E5FC-40FE-A144-EC9EF122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77BFE3-24F4-4E1A-A0F1-F542C86F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67</a:t>
            </a:fld>
            <a:endParaRPr lang="en-US"/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454008F9-8C6F-456B-8D3D-4C45A7B28C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320" y="2108200"/>
            <a:ext cx="5820347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5398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CAA7D-2220-404A-95D2-A7C874B1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IAM Role </a:t>
            </a:r>
            <a:r>
              <a:rPr lang="ko-KR" altLang="en-US" dirty="0"/>
              <a:t>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5B771D-9244-4407-843A-FC2A32359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생성된 </a:t>
            </a:r>
            <a:r>
              <a:rPr lang="en-US" altLang="ko-KR" dirty="0"/>
              <a:t>EC2</a:t>
            </a:r>
            <a:r>
              <a:rPr lang="ko-KR" altLang="en-US" dirty="0"/>
              <a:t>와 역할</a:t>
            </a:r>
            <a:r>
              <a:rPr lang="en-US" altLang="ko-KR" dirty="0"/>
              <a:t>(Role)</a:t>
            </a:r>
            <a:r>
              <a:rPr lang="ko-KR" altLang="en-US" dirty="0"/>
              <a:t>을 연결시켜보도록 하겠습니다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이 작업을 하지 않으면 </a:t>
            </a:r>
            <a:r>
              <a:rPr lang="en-US" altLang="ko-KR" dirty="0"/>
              <a:t>AWS CLI </a:t>
            </a:r>
            <a:r>
              <a:rPr lang="ko-KR" altLang="en-US" dirty="0"/>
              <a:t>사용 시에 </a:t>
            </a:r>
            <a:r>
              <a:rPr lang="en-US" altLang="ko-KR" dirty="0"/>
              <a:t>'Unable to locate credentials' </a:t>
            </a:r>
            <a:r>
              <a:rPr lang="ko-KR" altLang="en-US" dirty="0"/>
              <a:t>라는 자격 증명을 찾을 수 없다는 메시지가 나오게 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생성된 인스턴스에서 인스턴스 설정 </a:t>
            </a:r>
            <a:r>
              <a:rPr lang="en-US" altLang="ko-KR" dirty="0"/>
              <a:t>&gt; IAM </a:t>
            </a:r>
            <a:r>
              <a:rPr lang="ko-KR" altLang="en-US" dirty="0"/>
              <a:t>역할 연결</a:t>
            </a:r>
            <a:r>
              <a:rPr lang="en-US" altLang="ko-KR" dirty="0"/>
              <a:t>/</a:t>
            </a:r>
            <a:r>
              <a:rPr lang="ko-KR" altLang="en-US" dirty="0"/>
              <a:t>바꾸기를 선택합니다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IAM </a:t>
            </a:r>
            <a:r>
              <a:rPr lang="ko-KR" altLang="en-US" dirty="0"/>
              <a:t>역할에는 이전에 생성 한 </a:t>
            </a:r>
            <a:r>
              <a:rPr lang="en-US" altLang="ko-KR" dirty="0" err="1"/>
              <a:t>jenkins</a:t>
            </a:r>
            <a:r>
              <a:rPr lang="en-US" altLang="ko-KR" dirty="0"/>
              <a:t> </a:t>
            </a:r>
            <a:r>
              <a:rPr lang="ko-KR" altLang="en-US" dirty="0"/>
              <a:t>역할을 선택합니다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37AEDB-EDFF-4AE1-A398-ABF93A47A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AF089-4B00-4881-BA82-598D6E35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FF48A-E10C-4B84-AF5B-146B6F0B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410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5C42CD-6C72-49FE-8B67-232F2194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IAM Role </a:t>
            </a:r>
            <a:r>
              <a:rPr lang="ko-KR" altLang="en-US" dirty="0"/>
              <a:t>연결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D70520-BFD6-49D7-8756-AB05AA54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B8234E-F34B-4847-A5B2-DCA4CD16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A4A050-7AAD-42CE-94A2-C5C1A8BC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040FF-7BE5-41F0-BA6B-9680546873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435" y="2108200"/>
            <a:ext cx="4492118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239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5DCBE-D58D-47C9-B8C6-91FF5DA0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Spring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F69994-5920-4F3E-AF54-8680B373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541832-C914-4DAA-A546-B4C2A1861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D698CD-AECB-4246-BB5A-C1904B06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49FB0B-AC01-455F-BEC0-A838164D83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76" y="2108200"/>
            <a:ext cx="7534835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96991-7391-4A47-9936-82D0EB49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IAM Role </a:t>
            </a:r>
            <a:r>
              <a:rPr lang="ko-KR" altLang="en-US" dirty="0"/>
              <a:t>연결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EDE1B9-5F4C-411C-8C85-C60A9CEC9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117842-D035-4BC0-A8E1-F8C25B6B6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65F0E5-C331-426A-BB33-A11DD06D5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D2E1F5-61A0-4EAE-B9A1-C4E56DF857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86362"/>
            <a:ext cx="9526588" cy="168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0595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84F0F-DD23-4C1C-AE61-1B07E63D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Java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D411B6-5911-49F6-9667-20D5C7113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EC2</a:t>
            </a:r>
            <a:r>
              <a:rPr lang="ko-KR" altLang="en-US" dirty="0"/>
              <a:t>에 접속하여 </a:t>
            </a:r>
            <a:r>
              <a:rPr lang="en-US" altLang="ko-KR" dirty="0"/>
              <a:t>Java8 </a:t>
            </a:r>
            <a:r>
              <a:rPr lang="ko-KR" altLang="en-US" dirty="0"/>
              <a:t>버전을 설치해보도록 하겠습니다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참고로 </a:t>
            </a:r>
            <a:r>
              <a:rPr lang="en-US" altLang="ko-KR" dirty="0"/>
              <a:t>Amazon Linux</a:t>
            </a:r>
            <a:r>
              <a:rPr lang="ko-KR" altLang="en-US" dirty="0"/>
              <a:t>로 진행하신 분들은 기본으로 </a:t>
            </a:r>
            <a:r>
              <a:rPr lang="en-US" altLang="ko-KR" dirty="0"/>
              <a:t>7 </a:t>
            </a:r>
            <a:r>
              <a:rPr lang="ko-KR" altLang="en-US" dirty="0"/>
              <a:t>버전이 </a:t>
            </a:r>
            <a:r>
              <a:rPr lang="ko-KR" altLang="en-US" dirty="0" err="1"/>
              <a:t>설치되어있기</a:t>
            </a:r>
            <a:r>
              <a:rPr lang="ko-KR" altLang="en-US" dirty="0"/>
              <a:t> 때문에 </a:t>
            </a:r>
            <a:r>
              <a:rPr lang="en-US" altLang="ko-KR" dirty="0"/>
              <a:t>8 </a:t>
            </a:r>
            <a:r>
              <a:rPr lang="ko-KR" altLang="en-US" dirty="0"/>
              <a:t>버전 설치 후 설정을 변경해주시는 작업을 진행하셔야 합니다</a:t>
            </a:r>
            <a:r>
              <a:rPr lang="en-US" altLang="ko-KR" dirty="0"/>
              <a:t>. Ubuntu 18</a:t>
            </a:r>
            <a:r>
              <a:rPr lang="ko-KR" altLang="en-US" dirty="0"/>
              <a:t>로 생성하신 분들은 아래 내용을 그대로 따라 하시면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00E347-D436-4CCB-B595-E6009D692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D9DFD0-769B-46D8-B15E-A7E45809B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FD94DE-E270-4BFD-82B6-A3C892F6F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083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DAAA5-8C47-42D6-8C8E-A0B3DB9A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2.3.1 </a:t>
            </a:r>
            <a:r>
              <a:rPr lang="ko-KR" altLang="en-US" dirty="0"/>
              <a:t>패키지 관리 툴 </a:t>
            </a:r>
            <a:r>
              <a:rPr lang="en-US" altLang="ko-KR" dirty="0"/>
              <a:t>(apt) update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84870C4-3F40-4912-92BE-6CDE1750C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58064"/>
            <a:ext cx="9526588" cy="945172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A07D90-1AF3-4532-867F-1E8C40E4E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48EDD-D56C-4293-8439-9C5709F18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2D8EAF-AE43-4063-A44F-C20BB40B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600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996EA-7833-40CF-B532-715F2BBC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2.3.2 Java8 </a:t>
            </a:r>
            <a:r>
              <a:rPr lang="ko-KR" altLang="en-US" dirty="0"/>
              <a:t>설치 </a:t>
            </a:r>
            <a:r>
              <a:rPr lang="en-US" altLang="ko-KR" dirty="0"/>
              <a:t>(OpenJDK)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05C39D9-25B8-477C-A56D-C9A74011B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53853"/>
            <a:ext cx="9526588" cy="953594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AAABCA-76D6-4F35-A05A-F83E76FD1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71D9D-03BD-489E-B3CB-55A15AD03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287A2-23BD-4008-8795-001ED581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31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CAE45-8EDE-427A-8D88-6A485DC2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2.3.3 Java </a:t>
            </a:r>
            <a:r>
              <a:rPr lang="ko-KR" altLang="en-US" dirty="0"/>
              <a:t>버전 확인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2F17632-D12B-426E-8C8D-CCFC6ED5B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81731"/>
            <a:ext cx="9526588" cy="1897838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84FCD-242B-4B46-93DB-B6A75981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97E1AF-E6B3-44F5-985E-B5FEE06BA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098AA5-276B-414C-B044-63F6BD8D6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27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7FA52-16F5-44AB-BD1A-3BF79387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2.3.4 Java </a:t>
            </a:r>
            <a:r>
              <a:rPr lang="ko-KR" altLang="en-US" dirty="0"/>
              <a:t>홈 디렉터리 확인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2C372E6-7286-4C03-A6BE-19ABC2990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56203"/>
            <a:ext cx="9526588" cy="2348893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E043A-44E0-4068-AC2F-C05732111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7AC0D5-433D-4DDA-BF61-DDC1198D2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864C2A-CE97-45A4-94E7-F947C490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335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2F057-E85E-4042-B53D-CA7503244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2.3.5 JAVA_HOME </a:t>
            </a:r>
            <a:r>
              <a:rPr lang="ko-KR" altLang="en-US" dirty="0"/>
              <a:t>설정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D6932B7-0300-45A6-9F81-AB05CA47B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78132"/>
            <a:ext cx="9526588" cy="2505036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969897-DA35-4999-93C0-A578E7BC5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9139D6-A0AC-4B66-9379-D673AFC68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BB7FFD-4331-48EE-846B-9383748A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222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90789-5581-4752-813C-0F24846D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2.3.5 JAVA_HOME </a:t>
            </a:r>
            <a:r>
              <a:rPr lang="ko-KR" altLang="en-US" dirty="0"/>
              <a:t>설정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9EB2926-580C-4141-8BC8-92E02399A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915" y="2108200"/>
            <a:ext cx="8751158" cy="3644900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46444-3374-4116-984E-03D493716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177111-EDDE-4D9D-AEA1-82399106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A12A7-F546-4E7A-A898-9F9372F3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85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D4915-D359-4C3F-9416-24ADF12E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AWS CLI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745D52-642D-421D-AB09-21B71A1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서버에서 </a:t>
            </a:r>
            <a:r>
              <a:rPr lang="en-US" altLang="ko-KR" dirty="0"/>
              <a:t>AWS </a:t>
            </a:r>
            <a:r>
              <a:rPr lang="ko-KR" altLang="en-US" dirty="0"/>
              <a:t>명령어를 사용하기 위해 </a:t>
            </a:r>
            <a:r>
              <a:rPr lang="en-US" altLang="ko-KR" dirty="0"/>
              <a:t>CLI</a:t>
            </a:r>
            <a:r>
              <a:rPr lang="ko-KR" altLang="en-US" dirty="0"/>
              <a:t>를 설치하도록 하겠습니다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Amazon Linux</a:t>
            </a:r>
            <a:r>
              <a:rPr lang="ko-KR" altLang="en-US" dirty="0"/>
              <a:t>로 시작하신 분들은 기본적으로 설치가 되어있기 때문에 따로 설치하지 않으셔도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F4665B-88F1-4848-AB62-659628FE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EA41-7E72-4833-B2A9-28A8B6CD8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DAA0B1-C041-4763-838F-0164AC79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808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68211-951E-44E2-AD05-D2CB2A78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2.4.1 AWS CLI </a:t>
            </a:r>
            <a:r>
              <a:rPr lang="ko-KR" altLang="en-US" dirty="0"/>
              <a:t>설치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366B4D8-425A-4542-8842-8889747A2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54320"/>
            <a:ext cx="9526588" cy="952659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ED010-F83F-4898-B330-D5CA42F9F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043A11-E974-49C7-8C02-C0CC2CE26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98A86D-8560-4B35-9EAF-3E5D7431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88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BDCCB-BB88-4E16-B260-79542F94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Spring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F6D5B-CB5C-4B76-BCAF-3A300ED49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B9E402-938C-467B-A0B8-162429D3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7EA919-AE92-4929-80A6-BDC40B6FB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902AC4D-DA67-42C4-A1A3-6A633A670F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150" y="2108200"/>
            <a:ext cx="7578687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9539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EA49B-4215-40ED-A2CA-98FC4482B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2.4.2 </a:t>
            </a:r>
            <a:r>
              <a:rPr lang="ko-KR" altLang="en-US" dirty="0"/>
              <a:t>버전 확인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EC29713-10D5-4F32-8551-125DB5E54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51530"/>
            <a:ext cx="9526588" cy="958240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A1FADF-65D5-485F-B1BF-99C49704B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BA4412-5D6D-48E2-8F61-4AE70B64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1837BA-82E6-4A59-B9E8-731F2F59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351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23311-59B4-4E78-B315-3BF70B701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Jenkins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B2D941-85D0-461D-8DE4-6F619DA6D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이제 </a:t>
            </a:r>
            <a:r>
              <a:rPr lang="en-US" altLang="ko-KR" dirty="0"/>
              <a:t>Jenkins</a:t>
            </a:r>
            <a:r>
              <a:rPr lang="ko-KR" altLang="en-US" dirty="0"/>
              <a:t>를 설치해보도록 하겠습니다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Ubuntu Package</a:t>
            </a:r>
            <a:r>
              <a:rPr lang="ko-KR" altLang="en-US" dirty="0"/>
              <a:t>에서는 </a:t>
            </a:r>
            <a:r>
              <a:rPr lang="en-US" altLang="ko-KR" dirty="0"/>
              <a:t>Jenkins</a:t>
            </a:r>
            <a:r>
              <a:rPr lang="ko-KR" altLang="en-US" dirty="0"/>
              <a:t>를 기본으로 지원하지 않기 때문에 </a:t>
            </a:r>
            <a:r>
              <a:rPr lang="en-US" altLang="ko-KR" dirty="0"/>
              <a:t>Jenkins </a:t>
            </a:r>
            <a:r>
              <a:rPr lang="ko-KR" altLang="en-US" dirty="0"/>
              <a:t>저장소를 추가해주어야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BE8DA8-6299-4E05-BCA9-B3028F43B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588EC-7821-4BE1-B74E-E0C1F3807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27AB4C-D6C8-4900-BFA7-0FE7F4D6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975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8E515F-10A3-4EC0-BEA2-EA4A85543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Ubuntu 18</a:t>
            </a:r>
            <a:r>
              <a:rPr lang="ko-KR" altLang="en-US" dirty="0"/>
              <a:t>에서 </a:t>
            </a:r>
            <a:r>
              <a:rPr lang="en-US" altLang="ko-KR" dirty="0"/>
              <a:t>Jenkins </a:t>
            </a:r>
            <a:r>
              <a:rPr lang="ko-KR" altLang="en-US" dirty="0"/>
              <a:t>설치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E42FFB2-58FC-4E42-8A97-A7D859F75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1348"/>
            <a:ext cx="9526588" cy="3138604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FEE9D7-244C-4259-8661-09BEDB524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48155C-7166-4F09-B3B8-C39CE15D8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BC8C51-0CC8-4411-9930-CAD17DD2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176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E6345-F058-4D1C-9D01-DC0C17244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Ubuntu 18</a:t>
            </a:r>
            <a:r>
              <a:rPr lang="ko-KR" altLang="en-US" dirty="0"/>
              <a:t>에서 </a:t>
            </a:r>
            <a:r>
              <a:rPr lang="en-US" altLang="ko-KR" dirty="0"/>
              <a:t>Jenkins </a:t>
            </a:r>
            <a:r>
              <a:rPr lang="ko-KR" altLang="en-US" dirty="0"/>
              <a:t>설치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E007C64-A8B0-404B-9C57-8582C7F4D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7701"/>
            <a:ext cx="9526588" cy="3465898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5E3C80-805F-4F0E-B4F8-95C5EA30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B0FF13-BD9A-463E-9B65-1712D326F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AA0583-B581-47DF-992D-36682355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245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FE1E9-5FED-45A0-A5F6-DFF08F1EF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Ubuntu 18</a:t>
            </a:r>
            <a:r>
              <a:rPr lang="ko-KR" altLang="en-US" dirty="0"/>
              <a:t>에서 </a:t>
            </a:r>
            <a:r>
              <a:rPr lang="en-US" altLang="ko-KR" dirty="0"/>
              <a:t>Jenkins </a:t>
            </a:r>
            <a:r>
              <a:rPr lang="ko-KR" altLang="en-US" dirty="0"/>
              <a:t>설치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66C98D5-86F5-4EAF-AF65-9C3E5D458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5660" y="2108200"/>
            <a:ext cx="7191668" cy="3644900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09C9D-5F9F-4504-BECE-A5FAA5BD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3F549-71A9-4155-9E39-8160B4B0B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A7CA3-ACC8-4F93-9AC0-61705D57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214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40C15-4FBD-4CF0-97D0-CF3C4BC0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Ubuntu 18</a:t>
            </a:r>
            <a:r>
              <a:rPr lang="ko-KR" altLang="en-US" dirty="0"/>
              <a:t>에서 </a:t>
            </a:r>
            <a:r>
              <a:rPr lang="en-US" altLang="ko-KR" dirty="0"/>
              <a:t>Jenkins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117833-6F83-466D-9F99-8F8720DF2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설치가 완료되면 자동으로 시작하게 되어있지만 혹시 시작되지 않았으면 아래 명령어로 실행시켜 줍니다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start </a:t>
            </a:r>
            <a:r>
              <a:rPr lang="en-US" altLang="ko-KR" dirty="0" err="1"/>
              <a:t>jenkins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2CCD9E-2EF8-4985-BC24-23AD8518C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1D134-C047-421E-8BAC-123CAC31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3CEFED-AD68-4DE2-9104-156717E82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370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FE4CD-4BDC-424C-BEE6-706781A2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Nginx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25210-7632-4B61-A604-F3EDD33BE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Jenkins</a:t>
            </a:r>
            <a:r>
              <a:rPr lang="ko-KR" altLang="en-US" dirty="0"/>
              <a:t>의 기본 포트는 </a:t>
            </a:r>
            <a:r>
              <a:rPr lang="en-US" altLang="ko-KR" dirty="0"/>
              <a:t>8080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8080</a:t>
            </a:r>
            <a:r>
              <a:rPr lang="ko-KR" altLang="en-US" dirty="0"/>
              <a:t>의 경우 다른 소프트웨어에서 많이 사용하는 포트이기도 하고 </a:t>
            </a:r>
            <a:r>
              <a:rPr lang="en-US" altLang="ko-KR" dirty="0"/>
              <a:t>(ex. Tomcat) URL</a:t>
            </a:r>
            <a:r>
              <a:rPr lang="ko-KR" altLang="en-US" dirty="0"/>
              <a:t>로 접근 시 포트 입력 없이 바로 접근 가능하도록 하기 위해 웹서버를 앞에 두고 </a:t>
            </a:r>
            <a:r>
              <a:rPr lang="en-US" altLang="ko-KR" dirty="0"/>
              <a:t>Jenkins</a:t>
            </a:r>
            <a:r>
              <a:rPr lang="ko-KR" altLang="en-US" dirty="0"/>
              <a:t>로 프록시 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5E3BCD-A047-4571-B38B-2470E7ABE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A3E3A7-A334-4AE9-A055-75AC4A89C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82A071-29F7-42EA-88D0-69CD3EF9D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66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C6E63-E0AB-419E-A5BF-B64A3341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Nginx </a:t>
            </a:r>
            <a:r>
              <a:rPr lang="ko-KR" altLang="en-US" dirty="0"/>
              <a:t>설치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3083AE8-20F3-4345-AA98-AA6814794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14387"/>
            <a:ext cx="9526588" cy="123252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6C52F-FA41-42DC-8773-411EC3F98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83416F-6976-4201-8290-A0BB16FA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FF90A1-3FE4-4FFC-9729-9D5E1C3AE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750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A8516-38EA-457E-8F91-E6551DAB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Nginx </a:t>
            </a:r>
            <a:r>
              <a:rPr lang="ko-KR" altLang="en-US" dirty="0"/>
              <a:t>설치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FC1E6CE-2D2F-481E-975F-B56137E16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81536"/>
            <a:ext cx="9526588" cy="3098228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2D58DB-333F-42A0-AF45-BDD512AD8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28EC3-2F1B-429F-BF49-1A91533D9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D71D5E-821E-467D-BC52-7938E70A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63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7998A-069D-4C28-A504-5AC189DD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Nginx </a:t>
            </a:r>
            <a:r>
              <a:rPr lang="ko-KR" altLang="en-US" dirty="0"/>
              <a:t>설치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E9322DD-E38E-4DBB-BA2A-7EA4E13BC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53570"/>
            <a:ext cx="9526588" cy="2154159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F4A1D-871D-4771-B88F-7B7B5419A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040077-CDE2-4A71-B64F-C0E9464D1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FDFDB6-3EF0-435E-944E-20BBF9991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00DE8-AC26-40BC-B2A8-A1F3FAD5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Spring </a:t>
            </a:r>
            <a:r>
              <a:rPr lang="ko-KR" altLang="en-US" dirty="0"/>
              <a:t>프로젝트 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E850C-68C7-4A73-913F-D1EB95A3A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842335-9D50-47A3-B333-8651A5F3B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Part1. Elastic Beanstalk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9DC284-011B-417F-A13B-39E22439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41595F6-A3CC-462F-9D07-7ED4440E23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398" y="2108200"/>
            <a:ext cx="7522192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9543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0B6A1-17AD-43EB-94ED-3B9AF99F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Nginx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D5895-A6C0-438B-BBC1-188602BEE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location</a:t>
            </a:r>
            <a:r>
              <a:rPr lang="ko-KR" altLang="en-US" dirty="0"/>
              <a:t>의 내용을 변경해 줍니다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err="1"/>
              <a:t>proxy_pass</a:t>
            </a:r>
            <a:r>
              <a:rPr lang="en-US" altLang="ko-KR" dirty="0"/>
              <a:t> http://localhost:8080;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err="1"/>
              <a:t>proxy_set_header</a:t>
            </a:r>
            <a:r>
              <a:rPr lang="en-US" altLang="ko-KR" dirty="0"/>
              <a:t> X-Real-IP $</a:t>
            </a:r>
            <a:r>
              <a:rPr lang="en-US" altLang="ko-KR" dirty="0" err="1"/>
              <a:t>remote_addr</a:t>
            </a:r>
            <a:r>
              <a:rPr lang="en-US" altLang="ko-KR" dirty="0"/>
              <a:t>;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err="1"/>
              <a:t>proxy_set_header</a:t>
            </a:r>
            <a:r>
              <a:rPr lang="en-US" altLang="ko-KR" dirty="0"/>
              <a:t> X-Forwarded-For $</a:t>
            </a:r>
            <a:r>
              <a:rPr lang="en-US" altLang="ko-KR" dirty="0" err="1"/>
              <a:t>proxy_add_x_forwarded_for</a:t>
            </a:r>
            <a:r>
              <a:rPr lang="en-US" altLang="ko-KR" dirty="0"/>
              <a:t>;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err="1"/>
              <a:t>proxy_set_header</a:t>
            </a:r>
            <a:r>
              <a:rPr lang="en-US" altLang="ko-KR" dirty="0"/>
              <a:t> Host $</a:t>
            </a:r>
            <a:r>
              <a:rPr lang="en-US" altLang="ko-KR" dirty="0" err="1"/>
              <a:t>http_host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865EA1-B625-4727-9FAF-69162B691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16521F-6FCF-41C9-B400-8D48D631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4CE453-0815-46E7-A0DB-96ABAD8EC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33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D0B3-8E0F-4A48-8D6D-5318837D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Nginx </a:t>
            </a:r>
            <a:r>
              <a:rPr lang="ko-KR" altLang="en-US" dirty="0"/>
              <a:t>설치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FF61C8-91BC-4B1D-A37E-AE59949F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37E5D7-47D9-4039-B877-67D7904B2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37CB-20DA-4B75-842B-F283A3735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3085DEA-D913-4CB4-8E27-51B278A67E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814" y="2108200"/>
            <a:ext cx="5055359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1780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F4803-ADA7-4D82-9D17-9A536501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Nginx </a:t>
            </a:r>
            <a:r>
              <a:rPr lang="ko-KR" altLang="en-US" dirty="0"/>
              <a:t>설치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BB5B7F3-A365-4240-9611-CE33303F4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31172"/>
            <a:ext cx="9526588" cy="119895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518844-888C-4A3A-ACB3-40CF90CD2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27D910-6898-4D37-A573-7DE4BC138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04FAA1-94FF-4943-BBF2-99BD5384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81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D7D0D-C410-4D39-9F11-2A3C7AF78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 Jenkins </a:t>
            </a:r>
            <a:r>
              <a:rPr lang="ko-KR" altLang="en-US" dirty="0"/>
              <a:t>초기 설정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97885E-2289-4A3B-A145-056418008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Jenkins</a:t>
            </a:r>
            <a:r>
              <a:rPr lang="ko-KR" altLang="en-US" dirty="0"/>
              <a:t>에 접속해보도록 하겠습니다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초기 </a:t>
            </a:r>
            <a:r>
              <a:rPr lang="ko-KR" altLang="en-US" dirty="0" err="1"/>
              <a:t>어드민</a:t>
            </a:r>
            <a:r>
              <a:rPr lang="ko-KR" altLang="en-US" dirty="0"/>
              <a:t> 비밀번호를 입력하라고 나오는데 </a:t>
            </a:r>
            <a:r>
              <a:rPr lang="en-US" altLang="ko-KR" dirty="0"/>
              <a:t>Jenkins </a:t>
            </a:r>
            <a:r>
              <a:rPr lang="ko-KR" altLang="en-US" dirty="0"/>
              <a:t>서버에서 아래 명령어로 조회 가능합니다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cat /var/lib/</a:t>
            </a:r>
            <a:r>
              <a:rPr lang="en-US" altLang="ko-KR" dirty="0" err="1"/>
              <a:t>jenkins</a:t>
            </a:r>
            <a:r>
              <a:rPr lang="en-US" altLang="ko-KR" dirty="0"/>
              <a:t>/secrets/</a:t>
            </a:r>
            <a:r>
              <a:rPr lang="en-US" altLang="ko-KR" dirty="0" err="1"/>
              <a:t>initialAdminPassword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시스템에서 알려주는 비밀번호를 복사한 후 입력합니다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기본 플러그인 설치로 진행하도록 하겠습니다</a:t>
            </a:r>
            <a:r>
              <a:rPr lang="en-US" altLang="ko-KR" dirty="0"/>
              <a:t>. Install suggested Plugins</a:t>
            </a:r>
            <a:r>
              <a:rPr lang="ko-KR" altLang="en-US" dirty="0"/>
              <a:t>를 선택합니다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725238-5B84-4C13-BDB3-BEB99A3D7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10DA1C-A4A5-4956-B29C-4BB5D216A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D8915B-5569-471E-960B-D94D27875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414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7BEC8-5E6C-4E3E-A076-9CFC41E95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 Jenkins </a:t>
            </a:r>
            <a:r>
              <a:rPr lang="ko-KR" altLang="en-US" dirty="0"/>
              <a:t>초기 설정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D3712-316F-4FB9-B4FF-C75C68E57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A4CC5-5C14-4335-9C81-DBDC77FC1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36E042-A283-4361-A7A6-7C113936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94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C5C7DE1-E7D3-4BB4-9B8E-815D14477D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842" y="2108200"/>
            <a:ext cx="4037303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7587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BE8B3-6D90-4C86-ADE3-D60BCA5B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 Jenkins </a:t>
            </a:r>
            <a:r>
              <a:rPr lang="ko-KR" altLang="en-US" dirty="0"/>
              <a:t>초기 설정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DB6F4E-1728-4EAA-92FC-14C33D2B7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80408D-CAE0-4B51-885C-DABEE57A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049E40-B852-4A8B-B82A-5430CA76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95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1D01D9D-750C-4ED5-B1FD-0C4EB3ED07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204" y="2108200"/>
            <a:ext cx="402058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6054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BF185-520E-4435-8AC9-34EE984F1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 Jenkins </a:t>
            </a:r>
            <a:r>
              <a:rPr lang="ko-KR" altLang="en-US" dirty="0"/>
              <a:t>초기 설정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139EA-A0B5-494B-96D5-61F50E319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CE23B3-100B-4BBE-8961-B06DFB99C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1D13EA-321E-41F0-A3B4-62A0CECF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96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A3524E0-85E5-47B9-B7A0-D4A8F894B0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200" y="2108200"/>
            <a:ext cx="4012587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0030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4661D-CA31-41A5-8890-C8AF1BB5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 Jenkins </a:t>
            </a:r>
            <a:r>
              <a:rPr lang="ko-KR" altLang="en-US" dirty="0"/>
              <a:t>초기 설정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B04F1-AD73-4CA1-971F-82A9822D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9A6446-E98E-4308-AE39-B3E6788D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53E0F-3BB7-4AD9-9F06-40E49706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97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25428AD-C0A6-414C-821B-EBD13B21C7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178" y="2108200"/>
            <a:ext cx="4018632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3576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7B338-6273-4055-9579-AA0FBA67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 Jenkins </a:t>
            </a:r>
            <a:r>
              <a:rPr lang="ko-KR" altLang="en-US" dirty="0"/>
              <a:t>초기 설정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F3EC75-F8B7-44D2-BE2E-3354FB1F8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6611E3-F408-46DB-9672-593A0FEC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185014-3076-4CA0-8911-E490DD18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98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1E66AA0-8D60-4031-AA3A-48119E8210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131" y="2108200"/>
            <a:ext cx="4038726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1923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A833B-C890-4B6D-8921-0C1F4943F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 Jenkins </a:t>
            </a:r>
            <a:r>
              <a:rPr lang="ko-KR" altLang="en-US" dirty="0"/>
              <a:t>초기 설정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DA4734-1E78-4A2A-B9AB-FC9F726F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2EE5E-E87F-4FC7-B37F-E29B96839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Part2. Jenkins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ABEB7E-2E14-40EB-A011-8194E809F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99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90D3323-E903-4604-A6F2-314C9507B0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574" y="2108200"/>
            <a:ext cx="4029839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359617"/>
      </p:ext>
    </p:extLst>
  </p:cSld>
  <p:clrMapOvr>
    <a:masterClrMapping/>
  </p:clrMapOvr>
</p:sld>
</file>

<file path=ppt/theme/theme1.xml><?xml version="1.0" encoding="utf-8"?>
<a:theme xmlns:a="http://schemas.openxmlformats.org/drawingml/2006/main" name="MemoVTI">
  <a:themeElements>
    <a:clrScheme name="AnalogousFromRegularSeed_2SEEDS">
      <a:dk1>
        <a:srgbClr val="000000"/>
      </a:dk1>
      <a:lt1>
        <a:srgbClr val="FFFFFF"/>
      </a:lt1>
      <a:dk2>
        <a:srgbClr val="243841"/>
      </a:dk2>
      <a:lt2>
        <a:srgbClr val="E2E8E6"/>
      </a:lt2>
      <a:accent1>
        <a:srgbClr val="B13B63"/>
      </a:accent1>
      <a:accent2>
        <a:srgbClr val="C34DA6"/>
      </a:accent2>
      <a:accent3>
        <a:srgbClr val="C3564D"/>
      </a:accent3>
      <a:accent4>
        <a:srgbClr val="3BB13B"/>
      </a:accent4>
      <a:accent5>
        <a:srgbClr val="48B777"/>
      </a:accent5>
      <a:accent6>
        <a:srgbClr val="3BB19E"/>
      </a:accent6>
      <a:hlink>
        <a:srgbClr val="319472"/>
      </a:hlink>
      <a:folHlink>
        <a:srgbClr val="7F7F7F"/>
      </a:folHlink>
    </a:clrScheme>
    <a:fontScheme name="Elephant Univers Condensed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VTI" id="{DF30D94D-D909-45F8-8565-C675708280D4}" vid="{636A8D8B-0354-48FA-9492-83E81C2616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3943</Words>
  <Application>Microsoft Office PowerPoint</Application>
  <PresentationFormat>와이드스크린</PresentationFormat>
  <Paragraphs>792</Paragraphs>
  <Slides>150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150</vt:i4>
      </vt:variant>
    </vt:vector>
  </HeadingPairs>
  <TitlesOfParts>
    <vt:vector size="156" baseType="lpstr">
      <vt:lpstr>Malgun Gothic Semilight</vt:lpstr>
      <vt:lpstr>Malgun Gothic Semilight (본문)</vt:lpstr>
      <vt:lpstr>맑은 고딕</vt:lpstr>
      <vt:lpstr>Arial</vt:lpstr>
      <vt:lpstr>MemoVTI</vt:lpstr>
      <vt:lpstr>포장기 셸 개체</vt:lpstr>
      <vt:lpstr>CI CD 구축 Springboot 프로젝트 with Elastic Beanstalk Tomcat and Jenkins</vt:lpstr>
      <vt:lpstr>CI CD</vt:lpstr>
      <vt:lpstr>CI CD</vt:lpstr>
      <vt:lpstr>CI CD</vt:lpstr>
      <vt:lpstr>1. Spring 프로젝트 생성</vt:lpstr>
      <vt:lpstr>1. Spring 프로젝트 생성</vt:lpstr>
      <vt:lpstr>1. Spring 프로젝트 생성</vt:lpstr>
      <vt:lpstr>1. Spring 프로젝트 생성</vt:lpstr>
      <vt:lpstr>1. Spring 프로젝트 생성</vt:lpstr>
      <vt:lpstr>1. Spring 프로젝트 생성</vt:lpstr>
      <vt:lpstr>1. Spring 프로젝트 생성</vt:lpstr>
      <vt:lpstr>1. Spring 프로젝트 생성</vt:lpstr>
      <vt:lpstr>1. Spring 프로젝트 생성</vt:lpstr>
      <vt:lpstr>1.2 war 파일 생성</vt:lpstr>
      <vt:lpstr>1.2 war 파일 생성</vt:lpstr>
      <vt:lpstr>1.2 war 파일 생성</vt:lpstr>
      <vt:lpstr>2. Elastic Beanstalk 생성</vt:lpstr>
      <vt:lpstr>2. Elastic Beanstalk 생성</vt:lpstr>
      <vt:lpstr>2. Elastic Beanstalk 생성</vt:lpstr>
      <vt:lpstr>2. Elastic Beanstalk 생성</vt:lpstr>
      <vt:lpstr>2.1 환경 티어 선택</vt:lpstr>
      <vt:lpstr>2.1 환경 티어 선택</vt:lpstr>
      <vt:lpstr>2.2 웹 서버 환경 생성</vt:lpstr>
      <vt:lpstr>2.2 웹 서버 환경 생성</vt:lpstr>
      <vt:lpstr>2.3 추가 옵션 구성</vt:lpstr>
      <vt:lpstr>2.3 추가 옵션 구성</vt:lpstr>
      <vt:lpstr>2.3 추가 옵션 구성</vt:lpstr>
      <vt:lpstr>2.3 추가 옵션 구성</vt:lpstr>
      <vt:lpstr>2.3 추가 옵션 구성</vt:lpstr>
      <vt:lpstr>2.3 추가 옵션 구성</vt:lpstr>
      <vt:lpstr>2.3 추가 옵션 구성</vt:lpstr>
      <vt:lpstr>2.3 추가 옵션 구성</vt:lpstr>
      <vt:lpstr>2.4 설정 확인</vt:lpstr>
      <vt:lpstr>2.4 설정 확인</vt:lpstr>
      <vt:lpstr>2.4 설정 확인</vt:lpstr>
      <vt:lpstr>2.4 설정 확인</vt:lpstr>
      <vt:lpstr>3. 배포</vt:lpstr>
      <vt:lpstr>3. 배포</vt:lpstr>
      <vt:lpstr>3. 배포</vt:lpstr>
      <vt:lpstr>3. 배포</vt:lpstr>
      <vt:lpstr>3. 배포</vt:lpstr>
      <vt:lpstr>3. 배포</vt:lpstr>
      <vt:lpstr>4. 롤백</vt:lpstr>
      <vt:lpstr>4. 롤백</vt:lpstr>
      <vt:lpstr>4. 롤백</vt:lpstr>
      <vt:lpstr>4. 롤백</vt:lpstr>
      <vt:lpstr>4. 롤백</vt:lpstr>
      <vt:lpstr>4. 롤백</vt:lpstr>
      <vt:lpstr>CI CD 구축 Springboot 프로젝트 with Elastic Beanstalk Tomcat and Jenkins</vt:lpstr>
      <vt:lpstr>1. IAM Role 생성</vt:lpstr>
      <vt:lpstr>1. IAM Role 생성</vt:lpstr>
      <vt:lpstr>1. IAM Role 생성</vt:lpstr>
      <vt:lpstr>1. IAM Role 생성</vt:lpstr>
      <vt:lpstr>1. IAM Role 생성</vt:lpstr>
      <vt:lpstr>1. IAM Role 생성</vt:lpstr>
      <vt:lpstr>1. IAM Role 생성</vt:lpstr>
      <vt:lpstr>2. EC2 설치</vt:lpstr>
      <vt:lpstr>2.1 인스턴스 추가</vt:lpstr>
      <vt:lpstr>2.1 인스턴스 추가</vt:lpstr>
      <vt:lpstr>2.1 인스턴스 추가</vt:lpstr>
      <vt:lpstr>2.1 인스턴스 추가</vt:lpstr>
      <vt:lpstr>2.1 인스턴스 추가</vt:lpstr>
      <vt:lpstr>2.1 인스턴스 추가</vt:lpstr>
      <vt:lpstr>2.1 인스턴스 추가</vt:lpstr>
      <vt:lpstr>2.1 인스턴스 추가</vt:lpstr>
      <vt:lpstr>2.1 인스턴스 추가</vt:lpstr>
      <vt:lpstr>2.1 인스턴스 추가</vt:lpstr>
      <vt:lpstr>2.2 IAM Role 연결</vt:lpstr>
      <vt:lpstr>2.2 IAM Role 연결</vt:lpstr>
      <vt:lpstr>2.2 IAM Role 연결</vt:lpstr>
      <vt:lpstr>2.3 Java 설치</vt:lpstr>
      <vt:lpstr>2.3.1 패키지 관리 툴 (apt) update</vt:lpstr>
      <vt:lpstr>2.3.2 Java8 설치 (OpenJDK)</vt:lpstr>
      <vt:lpstr>2.3.3 Java 버전 확인</vt:lpstr>
      <vt:lpstr>2.3.4 Java 홈 디렉터리 확인</vt:lpstr>
      <vt:lpstr>2.3.5 JAVA_HOME 설정</vt:lpstr>
      <vt:lpstr>2.3.5 JAVA_HOME 설정</vt:lpstr>
      <vt:lpstr>2.4 AWS CLI 설치</vt:lpstr>
      <vt:lpstr>2.4.1 AWS CLI 설치</vt:lpstr>
      <vt:lpstr>2.4.2 버전 확인</vt:lpstr>
      <vt:lpstr>3. Jenkins 설치</vt:lpstr>
      <vt:lpstr>3.1 Ubuntu 18에서 Jenkins 설치</vt:lpstr>
      <vt:lpstr>3.1 Ubuntu 18에서 Jenkins 설치</vt:lpstr>
      <vt:lpstr>3.1 Ubuntu 18에서 Jenkins 설치</vt:lpstr>
      <vt:lpstr>3.1 Ubuntu 18에서 Jenkins 설치</vt:lpstr>
      <vt:lpstr>3.2 Nginx 설치</vt:lpstr>
      <vt:lpstr>3.2 Nginx 설치</vt:lpstr>
      <vt:lpstr>3.2 Nginx 설치</vt:lpstr>
      <vt:lpstr>3.2 Nginx 설치</vt:lpstr>
      <vt:lpstr>3.2 Nginx 설치</vt:lpstr>
      <vt:lpstr>3.2 Nginx 설치</vt:lpstr>
      <vt:lpstr>3.2 Nginx 설치</vt:lpstr>
      <vt:lpstr>3.3 Jenkins 초기 설정 </vt:lpstr>
      <vt:lpstr>3.3 Jenkins 초기 설정 </vt:lpstr>
      <vt:lpstr>3.3 Jenkins 초기 설정 </vt:lpstr>
      <vt:lpstr>3.3 Jenkins 초기 설정 </vt:lpstr>
      <vt:lpstr>3.3 Jenkins 초기 설정 </vt:lpstr>
      <vt:lpstr>3.3 Jenkins 초기 설정 </vt:lpstr>
      <vt:lpstr>3.3 Jenkins 초기 설정 </vt:lpstr>
      <vt:lpstr>CI CD 구축 Springboot 프로젝트 with Elastic Beanstalk Tomcat and Jenkins</vt:lpstr>
      <vt:lpstr>1. S3 생성</vt:lpstr>
      <vt:lpstr>1.1 버킷 만들기</vt:lpstr>
      <vt:lpstr>1.1 버킷 만들기</vt:lpstr>
      <vt:lpstr>1.1 버킷 만들기</vt:lpstr>
      <vt:lpstr>1.2 권한 부여</vt:lpstr>
      <vt:lpstr>1.2 권한 부여</vt:lpstr>
      <vt:lpstr>2. Jenkins Pipeline</vt:lpstr>
      <vt:lpstr>2.1 Blue Ocean 플러그인 설치</vt:lpstr>
      <vt:lpstr>2.1 Blue Ocean 플러그인 설치</vt:lpstr>
      <vt:lpstr>2.1 Blue Ocean 플러그인 설치</vt:lpstr>
      <vt:lpstr>2.2 새 Pipeline 추가</vt:lpstr>
      <vt:lpstr>2.2 새 Pipeline 추가</vt:lpstr>
      <vt:lpstr>2.2 새 Pipeline 추가</vt:lpstr>
      <vt:lpstr>2.2 새 Pipeline 추가</vt:lpstr>
      <vt:lpstr>2.2 새 Pipeline 추가</vt:lpstr>
      <vt:lpstr>2.2 새 Pipeline 추가</vt:lpstr>
      <vt:lpstr>2.2 새 Pipeline 추가</vt:lpstr>
      <vt:lpstr>2.2 새 Pipeline 추가</vt:lpstr>
      <vt:lpstr>2.2 새 Pipeline 추가</vt:lpstr>
      <vt:lpstr>2.3 Pipeline 구성</vt:lpstr>
      <vt:lpstr>2.3 Pipeline 구성</vt:lpstr>
      <vt:lpstr>2.3 Pipeline 구성</vt:lpstr>
      <vt:lpstr>2.3 Pipeline 구성</vt:lpstr>
      <vt:lpstr>2.3 Pipeline 구성</vt:lpstr>
      <vt:lpstr>2.3 Pipeline 구성</vt:lpstr>
      <vt:lpstr>2.3 Pipeline 구성</vt:lpstr>
      <vt:lpstr>2.3 Pipeline 구성</vt:lpstr>
      <vt:lpstr>2.3 Pipeline 구성</vt:lpstr>
      <vt:lpstr>2.3.1 build</vt:lpstr>
      <vt:lpstr>2.3.1 build</vt:lpstr>
      <vt:lpstr>2.3.1 build</vt:lpstr>
      <vt:lpstr>2.3.2 upload</vt:lpstr>
      <vt:lpstr>2.3.2 upload</vt:lpstr>
      <vt:lpstr>2.3.3 deploy</vt:lpstr>
      <vt:lpstr>2.3.3 deploy</vt:lpstr>
      <vt:lpstr>2.3.3 deploy</vt:lpstr>
      <vt:lpstr>2.3.3 deploy</vt:lpstr>
      <vt:lpstr>2.3.3 deploy</vt:lpstr>
      <vt:lpstr>2.3.3 deploy</vt:lpstr>
      <vt:lpstr>3. Github Webhook 등록</vt:lpstr>
      <vt:lpstr>3. Github Webhook 등록</vt:lpstr>
      <vt:lpstr>3. Github Webhook 등록</vt:lpstr>
      <vt:lpstr>3. Github Webhook 등록</vt:lpstr>
      <vt:lpstr>4. 확인</vt:lpstr>
      <vt:lpstr>4. 확인</vt:lpstr>
      <vt:lpstr>4. 확인</vt:lpstr>
      <vt:lpstr>4. 확인</vt:lpstr>
      <vt:lpstr>4. 확인</vt:lpstr>
      <vt:lpstr>마무리</vt:lpstr>
      <vt:lpstr>마무리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 CD 구축 with Elastic Beanstalk Tomcat and Jenkins</dc:title>
  <dc:creator>박태우</dc:creator>
  <cp:lastModifiedBy>박태우</cp:lastModifiedBy>
  <cp:revision>12</cp:revision>
  <dcterms:created xsi:type="dcterms:W3CDTF">2022-02-09T01:30:00Z</dcterms:created>
  <dcterms:modified xsi:type="dcterms:W3CDTF">2022-02-15T07:48:05Z</dcterms:modified>
</cp:coreProperties>
</file>